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79" r:id="rId3"/>
    <p:sldId id="280" r:id="rId4"/>
    <p:sldId id="281" r:id="rId5"/>
    <p:sldId id="282" r:id="rId6"/>
    <p:sldId id="283" r:id="rId7"/>
    <p:sldId id="284" r:id="rId8"/>
    <p:sldId id="285" r:id="rId9"/>
    <p:sldId id="277" r:id="rId10"/>
  </p:sldIdLst>
  <p:sldSz cx="12192000" cy="6858000"/>
  <p:notesSz cx="6858000" cy="9144000"/>
  <p:custDataLst>
    <p:tags r:id="rId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8EBA"/>
    <a:srgbClr val="978B8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E75638-DF2E-4F00-FA32-CDA66B61E7F7}" v="7" dt="2023-10-14T17:34:15.464"/>
    <p1510:client id="{1601D7B1-CF27-9192-1C9D-942A39251A9A}" v="7" dt="2023-10-14T23:00:36.394"/>
    <p1510:client id="{29081924-7F8D-26F1-6438-A7E347E70239}" v="1132" dt="2023-10-14T17:17:50.829"/>
    <p1510:client id="{86287F08-FF1A-A04E-A970-94A95CEE1B74}" v="597" dt="2023-10-14T20:31:54.2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09"/>
  </p:normalViewPr>
  <p:slideViewPr>
    <p:cSldViewPr snapToGrid="0">
      <p:cViewPr varScale="1">
        <p:scale>
          <a:sx n="110" d="100"/>
          <a:sy n="110" d="100"/>
        </p:scale>
        <p:origin x="6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0E68210-EEA0-0754-5BC9-C3873C94A03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EB5584-C00C-86B2-FE07-39A36ADD9F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02FA8-6954-F745-A18E-3766433F2901}" type="datetimeFigureOut">
              <a:rPr lang="en-US" smtClean="0"/>
              <a:t>10/3/24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6DD16C-709E-BCBE-31C6-B1B86B2C60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CCDD2C-8796-E629-B29D-6F293260BCB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9DD606-D28B-184C-9815-EE02269EA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62574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CDEFA0-27B2-9549-97D7-8D577A463B32}" type="datetimeFigureOut">
              <a:rPr lang="en-US" smtClean="0"/>
              <a:t>10/3/24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EC790F-E795-D543-AE8E-3B12D9FF5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17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tiff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11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12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3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14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15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16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22.emf"/><Relationship Id="rId4" Type="http://schemas.openxmlformats.org/officeDocument/2006/relationships/oleObject" Target="../embeddings/oleObject17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23.emf"/><Relationship Id="rId4" Type="http://schemas.openxmlformats.org/officeDocument/2006/relationships/oleObject" Target="../embeddings/oleObject18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tiff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jpeg"/><Relationship Id="rId5" Type="http://schemas.openxmlformats.org/officeDocument/2006/relationships/image" Target="../media/image5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tiff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tiff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.jpeg"/><Relationship Id="rId5" Type="http://schemas.openxmlformats.org/officeDocument/2006/relationships/image" Target="../media/image9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F0005B89-D750-9346-B085-1069F5877D5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0788693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0005B89-D750-9346-B085-1069F5877D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>
          <a:xfrm>
            <a:off x="-1" y="-1"/>
            <a:ext cx="510988" cy="6858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770836" y="1221868"/>
            <a:ext cx="9758211" cy="445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67"/>
          <a:stretch/>
        </p:blipFill>
        <p:spPr>
          <a:xfrm>
            <a:off x="-2" y="2668"/>
            <a:ext cx="12192001" cy="6692054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0690411" y="5486400"/>
            <a:ext cx="1205497" cy="1090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4080629"/>
            <a:ext cx="12203014" cy="27773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58266" y="4704684"/>
            <a:ext cx="6748176" cy="781716"/>
          </a:xfrm>
          <a:ln>
            <a:noFill/>
          </a:ln>
        </p:spPr>
        <p:txBody>
          <a:bodyPr vert="horz" anchor="ctr">
            <a:normAutofit/>
          </a:bodyPr>
          <a:lstStyle>
            <a:lvl1pPr algn="r">
              <a:defRPr sz="4000">
                <a:solidFill>
                  <a:srgbClr val="1B8EBA"/>
                </a:solidFill>
              </a:defRPr>
            </a:lvl1pPr>
          </a:lstStyle>
          <a:p>
            <a:r>
              <a:rPr lang="en-US"/>
              <a:t>Title of Presentation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"/>
          </p:nvPr>
        </p:nvSpPr>
        <p:spPr>
          <a:xfrm>
            <a:off x="990842" y="5572172"/>
            <a:ext cx="10515600" cy="911646"/>
          </a:xfrm>
        </p:spPr>
        <p:txBody>
          <a:bodyPr anchor="ctr">
            <a:noAutofit/>
          </a:bodyPr>
          <a:lstStyle>
            <a:lvl1pPr marL="0" indent="0" algn="r">
              <a:buNone/>
              <a:defRPr sz="6000">
                <a:solidFill>
                  <a:srgbClr val="1B8EBA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0"/>
          </p:nvPr>
        </p:nvSpPr>
        <p:spPr>
          <a:xfrm>
            <a:off x="990842" y="4013953"/>
            <a:ext cx="10515600" cy="911646"/>
          </a:xfrm>
        </p:spPr>
        <p:txBody>
          <a:bodyPr anchor="ctr">
            <a:no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73082" y="2801273"/>
            <a:ext cx="2476941" cy="246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84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80F29954-9586-F747-82CD-BDEB54F242F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12823786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0F29954-9586-F747-82CD-BDEB54F242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 userDrawn="1"/>
        </p:nvSpPr>
        <p:spPr>
          <a:xfrm>
            <a:off x="639527" y="1207347"/>
            <a:ext cx="9798701" cy="2838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9157" y="871570"/>
            <a:ext cx="11310074" cy="1325563"/>
          </a:xfrm>
        </p:spPr>
        <p:txBody>
          <a:bodyPr vert="horz">
            <a:noAutofit/>
          </a:bodyPr>
          <a:lstStyle>
            <a:lvl1pPr>
              <a:defRPr sz="6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9157" y="2197600"/>
            <a:ext cx="5865877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092037" y="4004737"/>
            <a:ext cx="5772997" cy="1733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22C56B7D-18C3-0548-9194-022E753E14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63247985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2C56B7D-18C3-0548-9194-022E753E1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 userDrawn="1"/>
        </p:nvSpPr>
        <p:spPr>
          <a:xfrm>
            <a:off x="639527" y="1207347"/>
            <a:ext cx="9798701" cy="28382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9157" y="871570"/>
            <a:ext cx="11310074" cy="1325563"/>
          </a:xfrm>
        </p:spPr>
        <p:txBody>
          <a:bodyPr vert="horz">
            <a:noAutofit/>
          </a:bodyPr>
          <a:lstStyle>
            <a:lvl1pPr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9157" y="2197600"/>
            <a:ext cx="5865877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092037" y="4004737"/>
            <a:ext cx="5772997" cy="1733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14438D20-973A-5F47-AA59-14584A133A0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7118873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4438D20-973A-5F47-AA59-14584A133A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 userDrawn="1"/>
        </p:nvSpPr>
        <p:spPr>
          <a:xfrm>
            <a:off x="639527" y="1207347"/>
            <a:ext cx="9798701" cy="2838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9157" y="871570"/>
            <a:ext cx="11310074" cy="1325563"/>
          </a:xfrm>
        </p:spPr>
        <p:txBody>
          <a:bodyPr vert="horz">
            <a:noAutofit/>
          </a:bodyPr>
          <a:lstStyle>
            <a:lvl1pPr>
              <a:defRPr sz="6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9157" y="2197600"/>
            <a:ext cx="5865877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092037" y="4004737"/>
            <a:ext cx="5772997" cy="1733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D8398D9A-2038-9142-A422-CCD255F8376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8178428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8398D9A-2038-9142-A422-CCD255F837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42195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6D23A8E4-53CC-814B-9E81-105A98808B3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8074905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D23A8E4-53CC-814B-9E81-105A98808B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9938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E9AC766B-DCE4-E04F-935D-48812A3B3D6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2186465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9AC766B-DCE4-E04F-935D-48812A3B3D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70958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0748B3E0-3518-E74F-A015-5B240EAB371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94237415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748B3E0-3518-E74F-A015-5B240EAB37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61570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73B5200D-2F60-464E-B22A-E027A1F527F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3528518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3B5200D-2F60-464E-B22A-E027A1F527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2276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0BD0B132-669A-9C46-B042-E75F5037FA0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8697025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BD0B132-669A-9C46-B042-E75F5037FA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>
          <a:xfrm>
            <a:off x="-1" y="-1"/>
            <a:ext cx="510988" cy="6858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770836" y="1221868"/>
            <a:ext cx="9758211" cy="445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" t="29215" r="17350" b="9245"/>
          <a:stretch/>
        </p:blipFill>
        <p:spPr>
          <a:xfrm>
            <a:off x="-2" y="-203200"/>
            <a:ext cx="12192002" cy="6258943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0690411" y="5486400"/>
            <a:ext cx="1205497" cy="1090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4080629"/>
            <a:ext cx="12203014" cy="27773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4758266" y="4704684"/>
            <a:ext cx="6748176" cy="781716"/>
          </a:xfrm>
          <a:ln>
            <a:noFill/>
          </a:ln>
        </p:spPr>
        <p:txBody>
          <a:bodyPr vert="horz" anchor="ctr">
            <a:normAutofit/>
          </a:bodyPr>
          <a:lstStyle>
            <a:lvl1pPr algn="r">
              <a:defRPr sz="4000">
                <a:solidFill>
                  <a:srgbClr val="1B8EBA"/>
                </a:solidFill>
              </a:defRPr>
            </a:lvl1pPr>
          </a:lstStyle>
          <a:p>
            <a:r>
              <a:rPr lang="en-US"/>
              <a:t>Title of Presentation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1"/>
          </p:nvPr>
        </p:nvSpPr>
        <p:spPr>
          <a:xfrm>
            <a:off x="990842" y="5572172"/>
            <a:ext cx="10515600" cy="911646"/>
          </a:xfrm>
        </p:spPr>
        <p:txBody>
          <a:bodyPr anchor="ctr">
            <a:noAutofit/>
          </a:bodyPr>
          <a:lstStyle>
            <a:lvl1pPr marL="0" indent="0" algn="r">
              <a:buNone/>
              <a:defRPr sz="6000">
                <a:solidFill>
                  <a:srgbClr val="1B8EBA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0"/>
          </p:nvPr>
        </p:nvSpPr>
        <p:spPr>
          <a:xfrm>
            <a:off x="990842" y="4013953"/>
            <a:ext cx="10515600" cy="911646"/>
          </a:xfrm>
        </p:spPr>
        <p:txBody>
          <a:bodyPr anchor="ctr">
            <a:no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73082" y="2801273"/>
            <a:ext cx="2476941" cy="24681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81C32318-51CE-2649-85C8-FCAF9443385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778846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1C32318-51CE-2649-85C8-FCAF944338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>
          <a:xfrm>
            <a:off x="-1" y="-1"/>
            <a:ext cx="510988" cy="6858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770836" y="1221868"/>
            <a:ext cx="9758211" cy="445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62"/>
          <a:stretch/>
        </p:blipFill>
        <p:spPr>
          <a:xfrm>
            <a:off x="-1" y="-1"/>
            <a:ext cx="12192001" cy="637540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0690411" y="5486400"/>
            <a:ext cx="1205497" cy="1090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4080629"/>
            <a:ext cx="12203014" cy="27773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4758266" y="4704684"/>
            <a:ext cx="6748176" cy="781716"/>
          </a:xfrm>
          <a:ln>
            <a:noFill/>
          </a:ln>
        </p:spPr>
        <p:txBody>
          <a:bodyPr vert="horz" anchor="ctr">
            <a:normAutofit/>
          </a:bodyPr>
          <a:lstStyle>
            <a:lvl1pPr algn="r">
              <a:defRPr sz="4000">
                <a:solidFill>
                  <a:srgbClr val="1B8EBA"/>
                </a:solidFill>
              </a:defRPr>
            </a:lvl1pPr>
          </a:lstStyle>
          <a:p>
            <a:r>
              <a:rPr lang="en-US"/>
              <a:t>Title of Presentation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0842" y="5572172"/>
            <a:ext cx="10515600" cy="911646"/>
          </a:xfrm>
        </p:spPr>
        <p:txBody>
          <a:bodyPr anchor="ctr">
            <a:noAutofit/>
          </a:bodyPr>
          <a:lstStyle>
            <a:lvl1pPr marL="0" indent="0" algn="r">
              <a:buNone/>
              <a:defRPr sz="6000">
                <a:solidFill>
                  <a:srgbClr val="1B8EBA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0"/>
          </p:nvPr>
        </p:nvSpPr>
        <p:spPr>
          <a:xfrm>
            <a:off x="990842" y="4002936"/>
            <a:ext cx="10515600" cy="911646"/>
          </a:xfrm>
        </p:spPr>
        <p:txBody>
          <a:bodyPr anchor="ctr">
            <a:no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73082" y="2801273"/>
            <a:ext cx="2476941" cy="24681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57F82674-43E4-0249-94FE-E368165D2A1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4161800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7F82674-43E4-0249-94FE-E368165D2A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>
          <a:xfrm>
            <a:off x="-1" y="-1"/>
            <a:ext cx="510988" cy="6858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770836" y="1221868"/>
            <a:ext cx="9758211" cy="445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53"/>
          <a:stretch/>
        </p:blipFill>
        <p:spPr>
          <a:xfrm>
            <a:off x="0" y="-2"/>
            <a:ext cx="12203014" cy="657715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0690411" y="5486400"/>
            <a:ext cx="1205497" cy="1090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4080629"/>
            <a:ext cx="12203014" cy="27773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4758266" y="4704684"/>
            <a:ext cx="6748176" cy="781716"/>
          </a:xfrm>
          <a:ln>
            <a:noFill/>
          </a:ln>
        </p:spPr>
        <p:txBody>
          <a:bodyPr vert="horz" anchor="ctr">
            <a:normAutofit/>
          </a:bodyPr>
          <a:lstStyle>
            <a:lvl1pPr algn="r">
              <a:defRPr sz="4000">
                <a:solidFill>
                  <a:srgbClr val="1B8EBA"/>
                </a:solidFill>
              </a:defRPr>
            </a:lvl1pPr>
          </a:lstStyle>
          <a:p>
            <a:r>
              <a:rPr lang="en-US"/>
              <a:t>Title of Presentation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"/>
          </p:nvPr>
        </p:nvSpPr>
        <p:spPr>
          <a:xfrm>
            <a:off x="990842" y="5572172"/>
            <a:ext cx="10515600" cy="911646"/>
          </a:xfrm>
        </p:spPr>
        <p:txBody>
          <a:bodyPr anchor="ctr">
            <a:noAutofit/>
          </a:bodyPr>
          <a:lstStyle>
            <a:lvl1pPr marL="0" indent="0" algn="r">
              <a:buNone/>
              <a:defRPr sz="6000">
                <a:solidFill>
                  <a:srgbClr val="1B8EBA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0"/>
          </p:nvPr>
        </p:nvSpPr>
        <p:spPr>
          <a:xfrm>
            <a:off x="990842" y="4013953"/>
            <a:ext cx="10515600" cy="911646"/>
          </a:xfrm>
        </p:spPr>
        <p:txBody>
          <a:bodyPr anchor="ctr">
            <a:no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73082" y="2801273"/>
            <a:ext cx="2476941" cy="24681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16ED46ED-6ABE-3D48-AC01-12ED2FF25DD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8543846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6ED46ED-6ABE-3D48-AC01-12ED2FF25D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3730" y="1691155"/>
            <a:ext cx="964858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8801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9C63CB23-5B7E-C84F-8D58-BAA3735F79C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1649068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C63CB23-5B7E-C84F-8D58-BAA3735F79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3730" y="1691155"/>
            <a:ext cx="964858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le and Conten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1C0A1BB6-C308-A748-89C6-47DB18C98FB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57130707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C0A1BB6-C308-A748-89C6-47DB18C98F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3730" y="1691155"/>
            <a:ext cx="964858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EA9D67BF-3045-D54E-AEF2-EE13402E316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3542340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A9D67BF-3045-D54E-AEF2-EE13402E31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 userDrawn="1"/>
        </p:nvSpPr>
        <p:spPr>
          <a:xfrm>
            <a:off x="639527" y="1207347"/>
            <a:ext cx="9798701" cy="2838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9157" y="871570"/>
            <a:ext cx="11310074" cy="1325563"/>
          </a:xfrm>
        </p:spPr>
        <p:txBody>
          <a:bodyPr vert="horz">
            <a:noAutofit/>
          </a:bodyPr>
          <a:lstStyle>
            <a:lvl1pPr>
              <a:defRPr sz="6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9157" y="2197600"/>
            <a:ext cx="5865877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>
              <a:defRPr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2pPr>
            <a:lvl3pPr>
              <a:defRPr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3pPr>
            <a:lvl4pPr>
              <a:defRPr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4pPr>
            <a:lvl5pPr>
              <a:defRPr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092037" y="4004737"/>
            <a:ext cx="5772997" cy="1733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2CF6D295-7F33-0B4F-A1C4-56A55C20A4B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7129952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CF6D295-7F33-0B4F-A1C4-56A55C20A4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 userDrawn="1"/>
        </p:nvSpPr>
        <p:spPr>
          <a:xfrm>
            <a:off x="639527" y="1207347"/>
            <a:ext cx="9798701" cy="28382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9157" y="871570"/>
            <a:ext cx="11310074" cy="1325563"/>
          </a:xfrm>
        </p:spPr>
        <p:txBody>
          <a:bodyPr vert="horz">
            <a:noAutofit/>
          </a:bodyPr>
          <a:lstStyle>
            <a:lvl1pPr>
              <a:defRPr sz="66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9157" y="2197600"/>
            <a:ext cx="5865877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092037" y="4004737"/>
            <a:ext cx="5772997" cy="1733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tiff"/><Relationship Id="rId10" Type="http://schemas.openxmlformats.org/officeDocument/2006/relationships/slideLayout" Target="../slideLayouts/slideLayout10.xml"/><Relationship Id="rId19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31ABFAAB-1A18-BF4B-82F6-0C06EB987E7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128948953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21" imgW="7772400" imgH="10058400" progId="TCLayout.ActiveDocument.1">
                  <p:embed/>
                </p:oleObj>
              </mc:Choice>
              <mc:Fallback>
                <p:oleObj name="think-cell Slide" r:id="rId21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1ABFAAB-1A18-BF4B-82F6-0C06EB987E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373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3730" y="16911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0959354" y="5605101"/>
            <a:ext cx="749108" cy="74644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824751" y="1317809"/>
            <a:ext cx="9540498" cy="672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 rot="16200000">
            <a:off x="-3306952" y="3306951"/>
            <a:ext cx="6858000" cy="2440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ECFB66D-E2BF-EB41-803C-7B5F273E9EEF}"/>
              </a:ext>
            </a:extLst>
          </p:cNvPr>
          <p:cNvSpPr txBox="1">
            <a:spLocks/>
          </p:cNvSpPr>
          <p:nvPr userDrawn="1"/>
        </p:nvSpPr>
        <p:spPr>
          <a:xfrm>
            <a:off x="530676" y="6176963"/>
            <a:ext cx="44056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DD706-252C-A14A-8D07-E25E951FF1E1}" type="slidenum"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377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50" r:id="rId5"/>
    <p:sldLayoutId id="2147483668" r:id="rId6"/>
    <p:sldLayoutId id="2147483669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52" r:id="rId13"/>
    <p:sldLayoutId id="2147483653" r:id="rId14"/>
    <p:sldLayoutId id="2147483654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accent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accent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accent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accent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accent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19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21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20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2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2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3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27.png"/><Relationship Id="rId5" Type="http://schemas.openxmlformats.org/officeDocument/2006/relationships/image" Target="../media/image26.emf"/><Relationship Id="rId4" Type="http://schemas.openxmlformats.org/officeDocument/2006/relationships/oleObject" Target="../embeddings/oleObject22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4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28.png"/><Relationship Id="rId5" Type="http://schemas.openxmlformats.org/officeDocument/2006/relationships/image" Target="../media/image26.emf"/><Relationship Id="rId4" Type="http://schemas.openxmlformats.org/officeDocument/2006/relationships/oleObject" Target="../embeddings/oleObject23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5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29.png"/><Relationship Id="rId5" Type="http://schemas.openxmlformats.org/officeDocument/2006/relationships/image" Target="../media/image26.emf"/><Relationship Id="rId4" Type="http://schemas.openxmlformats.org/officeDocument/2006/relationships/oleObject" Target="../embeddings/oleObject24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6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25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7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26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8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31.emf"/><Relationship Id="rId4" Type="http://schemas.openxmlformats.org/officeDocument/2006/relationships/oleObject" Target="../embeddings/oleObject2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A4BC7725-7395-D742-9098-B037B1448C6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0316337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4BC7725-7395-D742-9098-B037B1448C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itle 24"/>
          <p:cNvSpPr>
            <a:spLocks noGrp="1"/>
          </p:cNvSpPr>
          <p:nvPr>
            <p:ph type="ctrTitle"/>
          </p:nvPr>
        </p:nvSpPr>
        <p:spPr>
          <a:xfrm>
            <a:off x="4445264" y="5205846"/>
            <a:ext cx="7615881" cy="781716"/>
          </a:xfrm>
        </p:spPr>
        <p:txBody>
          <a:bodyPr vert="horz">
            <a:no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Hotel Revenue Management Model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idx="1"/>
          </p:nvPr>
        </p:nvSpPr>
        <p:spPr>
          <a:xfrm>
            <a:off x="1489465" y="5946354"/>
            <a:ext cx="10515600" cy="911646"/>
          </a:xfrm>
        </p:spPr>
        <p:txBody>
          <a:bodyPr/>
          <a:lstStyle/>
          <a:p>
            <a:endParaRPr lang="en-US" sz="200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7" name="Text Placeholder 26"/>
          <p:cNvSpPr>
            <a:spLocks noGrp="1"/>
          </p:cNvSpPr>
          <p:nvPr>
            <p:ph type="body" idx="10"/>
          </p:nvPr>
        </p:nvSpPr>
        <p:spPr>
          <a:xfrm>
            <a:off x="1272746" y="4257654"/>
            <a:ext cx="10788399" cy="911646"/>
          </a:xfrm>
        </p:spPr>
        <p:txBody>
          <a:bodyPr/>
          <a:lstStyle/>
          <a:p>
            <a:pPr marL="0" marR="0">
              <a:spcBef>
                <a:spcPts val="1200"/>
              </a:spcBef>
              <a:spcAft>
                <a:spcPts val="0"/>
              </a:spcAft>
            </a:pPr>
            <a:endParaRPr lang="en-US" sz="1800" dirty="0">
              <a:solidFill>
                <a:schemeClr val="tx1"/>
              </a:solidFill>
              <a:effectLst/>
              <a:latin typeface="+mn-lt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82554" y="614289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70000" lnSpcReduction="20000"/>
          </a:bodyPr>
          <a:lstStyle/>
          <a:p>
            <a:pPr algn="r"/>
            <a:endParaRPr lang="en-US" sz="8800">
              <a:solidFill>
                <a:srgbClr val="1B8EBA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94985" y="587326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70000" lnSpcReduction="20000"/>
          </a:bodyPr>
          <a:lstStyle/>
          <a:p>
            <a:pPr algn="r"/>
            <a:endParaRPr lang="en-US" sz="8800">
              <a:solidFill>
                <a:srgbClr val="1B8E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191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BADEC9FC-48C5-2E46-B061-1686139CB94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5966930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2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ADEC9FC-48C5-2E46-B061-1686139CB9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D079D97-00C9-1D4C-85CF-709813FBE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>
                <a:solidFill>
                  <a:srgbClr val="978B82"/>
                </a:solidFill>
              </a:rPr>
              <a:t>Business Understanding</a:t>
            </a:r>
            <a:endParaRPr lang="en-GB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7665BF-CF96-B044-9C6F-E4281704FB88}"/>
              </a:ext>
            </a:extLst>
          </p:cNvPr>
          <p:cNvGrpSpPr/>
          <p:nvPr/>
        </p:nvGrpSpPr>
        <p:grpSpPr>
          <a:xfrm>
            <a:off x="617837" y="1812324"/>
            <a:ext cx="11121082" cy="3562865"/>
            <a:chOff x="617837" y="1812324"/>
            <a:chExt cx="11854250" cy="376469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8826D30-8DAB-1C46-A18C-C5474ADF63D7}"/>
                </a:ext>
              </a:extLst>
            </p:cNvPr>
            <p:cNvSpPr/>
            <p:nvPr/>
          </p:nvSpPr>
          <p:spPr>
            <a:xfrm>
              <a:off x="617837" y="1816443"/>
              <a:ext cx="3632103" cy="6672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cs typeface="Arial" panose="020B0604020202020204" pitchFamily="34" charset="0"/>
                </a:rPr>
                <a:t>Business Problem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9A8383E-1123-6941-80E1-C056D9912F91}"/>
                </a:ext>
              </a:extLst>
            </p:cNvPr>
            <p:cNvSpPr/>
            <p:nvPr/>
          </p:nvSpPr>
          <p:spPr>
            <a:xfrm>
              <a:off x="621956" y="2537254"/>
              <a:ext cx="3628768" cy="303564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ts val="2560"/>
                </a:lnSpc>
                <a:buFont typeface="Arial" panose="020B0604020202020204" pitchFamily="34" charset="0"/>
                <a:buChar char="•"/>
              </a:pPr>
              <a:r>
                <a:rPr lang="en-US" sz="1700" dirty="0">
                  <a:solidFill>
                    <a:schemeClr val="accent1"/>
                  </a:solidFill>
                  <a:cs typeface="Arial" panose="020B0604020202020204" pitchFamily="34" charset="0"/>
                </a:rPr>
                <a:t>Cancellations lead to revenue loss, poor utilization, and operational efficiency problems</a:t>
              </a:r>
            </a:p>
            <a:p>
              <a:pPr marL="285750" indent="-285750">
                <a:lnSpc>
                  <a:spcPts val="2560"/>
                </a:lnSpc>
                <a:buFont typeface="Arial" panose="020B0604020202020204" pitchFamily="34" charset="0"/>
                <a:buChar char="•"/>
              </a:pPr>
              <a:r>
                <a:rPr lang="en-US" altLang="zh-TW" sz="1700" dirty="0">
                  <a:solidFill>
                    <a:schemeClr val="accent1"/>
                  </a:solidFill>
                  <a:cs typeface="Arial" panose="020B0604020202020204" pitchFamily="34" charset="0"/>
                </a:rPr>
                <a:t>In</a:t>
              </a:r>
              <a:r>
                <a:rPr lang="zh-TW" altLang="en-US" sz="1700" dirty="0">
                  <a:solidFill>
                    <a:schemeClr val="accent1"/>
                  </a:solidFill>
                  <a:cs typeface="Arial" panose="020B0604020202020204" pitchFamily="34" charset="0"/>
                </a:rPr>
                <a:t> </a:t>
              </a:r>
              <a:r>
                <a:rPr lang="en-US" altLang="zh-TW" sz="1700" dirty="0">
                  <a:solidFill>
                    <a:schemeClr val="accent1"/>
                  </a:solidFill>
                  <a:cs typeface="Arial" panose="020B0604020202020204" pitchFamily="34" charset="0"/>
                </a:rPr>
                <a:t>the</a:t>
              </a:r>
              <a:r>
                <a:rPr lang="zh-TW" altLang="en-US" sz="1700" dirty="0">
                  <a:solidFill>
                    <a:schemeClr val="accent1"/>
                  </a:solidFill>
                  <a:cs typeface="Arial" panose="020B0604020202020204" pitchFamily="34" charset="0"/>
                </a:rPr>
                <a:t> </a:t>
              </a:r>
              <a:r>
                <a:rPr lang="en-US" altLang="zh-TW" sz="1700" dirty="0">
                  <a:solidFill>
                    <a:schemeClr val="accent1"/>
                  </a:solidFill>
                  <a:cs typeface="Arial" panose="020B0604020202020204" pitchFamily="34" charset="0"/>
                </a:rPr>
                <a:t>dataset,</a:t>
              </a:r>
              <a:r>
                <a:rPr lang="zh-TW" altLang="en-US" sz="1700" dirty="0">
                  <a:solidFill>
                    <a:schemeClr val="accent1"/>
                  </a:solidFill>
                  <a:cs typeface="Arial" panose="020B0604020202020204" pitchFamily="34" charset="0"/>
                </a:rPr>
                <a:t> </a:t>
              </a:r>
              <a:r>
                <a:rPr lang="en-US" sz="1700" dirty="0">
                  <a:solidFill>
                    <a:schemeClr val="accent1"/>
                  </a:solidFill>
                  <a:cs typeface="Arial" panose="020B0604020202020204" pitchFamily="34" charset="0"/>
                </a:rPr>
                <a:t>37%were canceled before the arrival date accounting for 16</a:t>
              </a:r>
              <a:r>
                <a:rPr lang="zh-TW" altLang="en-US" sz="1700" dirty="0">
                  <a:solidFill>
                    <a:schemeClr val="accent1"/>
                  </a:solidFill>
                  <a:cs typeface="Arial" panose="020B0604020202020204" pitchFamily="34" charset="0"/>
                </a:rPr>
                <a:t> </a:t>
              </a:r>
              <a:r>
                <a:rPr lang="en-US" sz="1700" dirty="0">
                  <a:solidFill>
                    <a:schemeClr val="accent1"/>
                  </a:solidFill>
                  <a:cs typeface="Arial" panose="020B0604020202020204" pitchFamily="34" charset="0"/>
                </a:rPr>
                <a:t>M euros of lost revenue</a:t>
              </a:r>
            </a:p>
          </p:txBody>
        </p:sp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D42862FC-82D5-6741-B815-7E93ADE0854F}"/>
                </a:ext>
              </a:extLst>
            </p:cNvPr>
            <p:cNvSpPr/>
            <p:nvPr/>
          </p:nvSpPr>
          <p:spPr>
            <a:xfrm>
              <a:off x="4411364" y="3299253"/>
              <a:ext cx="469555" cy="54369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83E3975-D3E8-8549-B14D-231D9D7E748C}"/>
                </a:ext>
              </a:extLst>
            </p:cNvPr>
            <p:cNvSpPr/>
            <p:nvPr/>
          </p:nvSpPr>
          <p:spPr>
            <a:xfrm>
              <a:off x="5008606" y="1820561"/>
              <a:ext cx="3343514" cy="6672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chemeClr val="bg1"/>
                  </a:solidFill>
                  <a:cs typeface="Arial" panose="020B0604020202020204" pitchFamily="34" charset="0"/>
                </a:rPr>
                <a:t>Data</a:t>
              </a:r>
              <a:r>
                <a:rPr lang="zh-TW" altLang="en-US" b="1" dirty="0">
                  <a:solidFill>
                    <a:schemeClr val="bg1"/>
                  </a:solidFill>
                  <a:cs typeface="Arial" panose="020B0604020202020204" pitchFamily="34" charset="0"/>
                </a:rPr>
                <a:t> </a:t>
              </a:r>
              <a:r>
                <a:rPr lang="en-US" altLang="zh-TW" b="1" dirty="0">
                  <a:solidFill>
                    <a:schemeClr val="bg1"/>
                  </a:solidFill>
                  <a:cs typeface="Arial" panose="020B0604020202020204" pitchFamily="34" charset="0"/>
                </a:rPr>
                <a:t>Mining</a:t>
              </a:r>
              <a:r>
                <a:rPr lang="zh-TW" altLang="en-US" b="1" dirty="0">
                  <a:solidFill>
                    <a:schemeClr val="bg1"/>
                  </a:solidFill>
                  <a:cs typeface="Arial" panose="020B0604020202020204" pitchFamily="34" charset="0"/>
                </a:rPr>
                <a:t> </a:t>
              </a:r>
              <a:r>
                <a:rPr lang="en-US" altLang="zh-TW" b="1" dirty="0">
                  <a:solidFill>
                    <a:schemeClr val="bg1"/>
                  </a:solidFill>
                  <a:cs typeface="Arial" panose="020B0604020202020204" pitchFamily="34" charset="0"/>
                </a:rPr>
                <a:t>Solution</a:t>
              </a:r>
              <a:endParaRPr lang="en-US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4AF4CE8-98F2-8B4F-B546-06F5785F2998}"/>
                </a:ext>
              </a:extLst>
            </p:cNvPr>
            <p:cNvSpPr/>
            <p:nvPr/>
          </p:nvSpPr>
          <p:spPr>
            <a:xfrm>
              <a:off x="5012725" y="2541372"/>
              <a:ext cx="3340444" cy="303564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2560"/>
                </a:lnSpc>
              </a:pPr>
              <a:r>
                <a:rPr lang="en-US" altLang="zh-TW" dirty="0">
                  <a:solidFill>
                    <a:schemeClr val="accent1"/>
                  </a:solidFill>
                  <a:cs typeface="Arial" panose="020B0604020202020204" pitchFamily="34" charset="0"/>
                </a:rPr>
                <a:t>Predict</a:t>
              </a:r>
              <a:r>
                <a:rPr lang="zh-TW" altLang="en-US" dirty="0">
                  <a:solidFill>
                    <a:schemeClr val="accent1"/>
                  </a:solidFill>
                  <a:cs typeface="Arial" panose="020B0604020202020204" pitchFamily="34" charset="0"/>
                </a:rPr>
                <a:t> </a:t>
              </a:r>
              <a:r>
                <a:rPr lang="en-US" altLang="zh-TW" dirty="0">
                  <a:solidFill>
                    <a:schemeClr val="accent1"/>
                  </a:solidFill>
                  <a:cs typeface="Arial" panose="020B0604020202020204" pitchFamily="34" charset="0"/>
                </a:rPr>
                <a:t>whether</a:t>
              </a:r>
              <a:r>
                <a:rPr lang="zh-TW" altLang="en-US" dirty="0">
                  <a:solidFill>
                    <a:schemeClr val="accent1"/>
                  </a:solidFill>
                  <a:cs typeface="Arial" panose="020B0604020202020204" pitchFamily="34" charset="0"/>
                </a:rPr>
                <a:t> </a:t>
              </a:r>
              <a:r>
                <a:rPr lang="en-US" altLang="zh-TW" dirty="0">
                  <a:solidFill>
                    <a:schemeClr val="accent1"/>
                  </a:solidFill>
                  <a:cs typeface="Arial" panose="020B0604020202020204" pitchFamily="34" charset="0"/>
                </a:rPr>
                <a:t>a</a:t>
              </a:r>
              <a:r>
                <a:rPr lang="zh-TW" altLang="en-US" dirty="0">
                  <a:solidFill>
                    <a:schemeClr val="accent1"/>
                  </a:solidFill>
                  <a:cs typeface="Arial" panose="020B0604020202020204" pitchFamily="34" charset="0"/>
                </a:rPr>
                <a:t> </a:t>
              </a:r>
              <a:r>
                <a:rPr lang="en-US" altLang="zh-TW" dirty="0">
                  <a:solidFill>
                    <a:schemeClr val="accent1"/>
                  </a:solidFill>
                  <a:cs typeface="Arial" panose="020B0604020202020204" pitchFamily="34" charset="0"/>
                </a:rPr>
                <a:t>customer</a:t>
              </a:r>
              <a:r>
                <a:rPr lang="zh-TW" altLang="en-US" dirty="0">
                  <a:solidFill>
                    <a:schemeClr val="accent1"/>
                  </a:solidFill>
                  <a:cs typeface="Arial" panose="020B0604020202020204" pitchFamily="34" charset="0"/>
                </a:rPr>
                <a:t> </a:t>
              </a:r>
              <a:r>
                <a:rPr lang="en-US" altLang="zh-TW" dirty="0">
                  <a:solidFill>
                    <a:schemeClr val="accent1"/>
                  </a:solidFill>
                  <a:cs typeface="Arial" panose="020B0604020202020204" pitchFamily="34" charset="0"/>
                </a:rPr>
                <a:t>will</a:t>
              </a:r>
              <a:r>
                <a:rPr lang="zh-TW" altLang="en-US" dirty="0">
                  <a:solidFill>
                    <a:schemeClr val="accent1"/>
                  </a:solidFill>
                  <a:cs typeface="Arial" panose="020B0604020202020204" pitchFamily="34" charset="0"/>
                </a:rPr>
                <a:t> </a:t>
              </a:r>
              <a:r>
                <a:rPr lang="en-US" altLang="zh-TW" dirty="0">
                  <a:solidFill>
                    <a:schemeClr val="accent1"/>
                  </a:solidFill>
                  <a:cs typeface="Arial" panose="020B0604020202020204" pitchFamily="34" charset="0"/>
                </a:rPr>
                <a:t>cancel</a:t>
              </a:r>
              <a:r>
                <a:rPr lang="zh-TW" altLang="en-US" dirty="0">
                  <a:solidFill>
                    <a:schemeClr val="accent1"/>
                  </a:solidFill>
                  <a:cs typeface="Arial" panose="020B0604020202020204" pitchFamily="34" charset="0"/>
                </a:rPr>
                <a:t> </a:t>
              </a:r>
              <a:r>
                <a:rPr lang="en-US" altLang="zh-TW" dirty="0">
                  <a:solidFill>
                    <a:schemeClr val="accent1"/>
                  </a:solidFill>
                  <a:cs typeface="Arial" panose="020B0604020202020204" pitchFamily="34" charset="0"/>
                </a:rPr>
                <a:t>the</a:t>
              </a:r>
              <a:r>
                <a:rPr lang="zh-TW" altLang="en-US" dirty="0">
                  <a:solidFill>
                    <a:schemeClr val="accent1"/>
                  </a:solidFill>
                  <a:cs typeface="Arial" panose="020B0604020202020204" pitchFamily="34" charset="0"/>
                </a:rPr>
                <a:t> </a:t>
              </a:r>
              <a:r>
                <a:rPr lang="en-US" altLang="zh-TW" dirty="0">
                  <a:solidFill>
                    <a:schemeClr val="accent1"/>
                  </a:solidFill>
                  <a:cs typeface="Arial" panose="020B0604020202020204" pitchFamily="34" charset="0"/>
                </a:rPr>
                <a:t>hotel</a:t>
              </a:r>
              <a:r>
                <a:rPr lang="zh-TW" altLang="en-US" dirty="0">
                  <a:solidFill>
                    <a:schemeClr val="accent1"/>
                  </a:solidFill>
                  <a:cs typeface="Arial" panose="020B0604020202020204" pitchFamily="34" charset="0"/>
                </a:rPr>
                <a:t> </a:t>
              </a:r>
              <a:r>
                <a:rPr lang="en-US" altLang="zh-TW" dirty="0">
                  <a:solidFill>
                    <a:schemeClr val="accent1"/>
                  </a:solidFill>
                  <a:cs typeface="Arial" panose="020B0604020202020204" pitchFamily="34" charset="0"/>
                </a:rPr>
                <a:t>booking</a:t>
              </a:r>
              <a:r>
                <a:rPr lang="zh-TW" altLang="en-US" dirty="0">
                  <a:solidFill>
                    <a:schemeClr val="accent1"/>
                  </a:solidFill>
                  <a:cs typeface="Arial" panose="020B0604020202020204" pitchFamily="34" charset="0"/>
                </a:rPr>
                <a:t> </a:t>
              </a:r>
              <a:r>
                <a:rPr lang="en-US" altLang="zh-TW" dirty="0">
                  <a:solidFill>
                    <a:schemeClr val="accent1"/>
                  </a:solidFill>
                  <a:cs typeface="Arial" panose="020B0604020202020204" pitchFamily="34" charset="0"/>
                </a:rPr>
                <a:t>or</a:t>
              </a:r>
              <a:r>
                <a:rPr lang="zh-TW" altLang="en-US" dirty="0">
                  <a:solidFill>
                    <a:schemeClr val="accent1"/>
                  </a:solidFill>
                  <a:cs typeface="Arial" panose="020B0604020202020204" pitchFamily="34" charset="0"/>
                </a:rPr>
                <a:t> </a:t>
              </a:r>
              <a:r>
                <a:rPr lang="en-US" altLang="zh-TW" dirty="0">
                  <a:solidFill>
                    <a:schemeClr val="accent1"/>
                  </a:solidFill>
                  <a:cs typeface="Arial" panose="020B0604020202020204" pitchFamily="34" charset="0"/>
                </a:rPr>
                <a:t>not</a:t>
              </a:r>
              <a:endParaRPr lang="en-US" dirty="0">
                <a:solidFill>
                  <a:schemeClr val="accent1"/>
                </a:solidFill>
                <a:cs typeface="Arial" panose="020B0604020202020204" pitchFamily="34" charset="0"/>
              </a:endParaRPr>
            </a:p>
            <a:p>
              <a:pPr marL="285750" indent="-285750">
                <a:lnSpc>
                  <a:spcPts val="2560"/>
                </a:lnSpc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accen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B8EA0AFD-F5D5-454B-9D5A-1A92C3BB9802}"/>
                </a:ext>
              </a:extLst>
            </p:cNvPr>
            <p:cNvSpPr/>
            <p:nvPr/>
          </p:nvSpPr>
          <p:spPr>
            <a:xfrm>
              <a:off x="8530283" y="3352799"/>
              <a:ext cx="469555" cy="54369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2B674-D67F-4340-93BE-2320CE572629}"/>
                </a:ext>
              </a:extLst>
            </p:cNvPr>
            <p:cNvSpPr/>
            <p:nvPr/>
          </p:nvSpPr>
          <p:spPr>
            <a:xfrm>
              <a:off x="9127524" y="1812324"/>
              <a:ext cx="3343514" cy="6672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>
                  <a:solidFill>
                    <a:schemeClr val="bg1"/>
                  </a:solidFill>
                  <a:cs typeface="Arial" panose="020B0604020202020204" pitchFamily="34" charset="0"/>
                </a:rPr>
                <a:t>Business</a:t>
              </a:r>
              <a:r>
                <a:rPr lang="zh-TW" altLang="en-US" b="1" dirty="0">
                  <a:solidFill>
                    <a:schemeClr val="bg1"/>
                  </a:solidFill>
                  <a:cs typeface="Arial" panose="020B0604020202020204" pitchFamily="34" charset="0"/>
                </a:rPr>
                <a:t> </a:t>
              </a:r>
              <a:r>
                <a:rPr lang="en-US" altLang="zh-TW" b="1" dirty="0">
                  <a:solidFill>
                    <a:schemeClr val="bg1"/>
                  </a:solidFill>
                  <a:cs typeface="Arial" panose="020B0604020202020204" pitchFamily="34" charset="0"/>
                </a:rPr>
                <a:t>Value</a:t>
              </a:r>
              <a:endParaRPr lang="en-US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7D64D06-CB64-A449-8A73-408061A8CF51}"/>
                </a:ext>
              </a:extLst>
            </p:cNvPr>
            <p:cNvSpPr/>
            <p:nvPr/>
          </p:nvSpPr>
          <p:spPr>
            <a:xfrm>
              <a:off x="9131643" y="2533135"/>
              <a:ext cx="3340444" cy="303564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2560"/>
                </a:lnSpc>
              </a:pPr>
              <a:r>
                <a:rPr lang="en-US" altLang="zh-TW" dirty="0">
                  <a:solidFill>
                    <a:schemeClr val="accent1"/>
                  </a:solidFill>
                  <a:cs typeface="Arial" panose="020B0604020202020204" pitchFamily="34" charset="0"/>
                </a:rPr>
                <a:t>Increase</a:t>
              </a:r>
              <a:r>
                <a:rPr lang="zh-TW" altLang="en-US" dirty="0">
                  <a:solidFill>
                    <a:schemeClr val="accent1"/>
                  </a:solidFill>
                  <a:cs typeface="Arial" panose="020B0604020202020204" pitchFamily="34" charset="0"/>
                </a:rPr>
                <a:t> </a:t>
              </a:r>
              <a:r>
                <a:rPr lang="en-US" altLang="zh-TW" dirty="0">
                  <a:solidFill>
                    <a:schemeClr val="accent1"/>
                  </a:solidFill>
                  <a:cs typeface="Arial" panose="020B0604020202020204" pitchFamily="34" charset="0"/>
                </a:rPr>
                <a:t>efficiency</a:t>
              </a:r>
              <a:r>
                <a:rPr lang="zh-TW" altLang="en-US" dirty="0">
                  <a:solidFill>
                    <a:schemeClr val="accent1"/>
                  </a:solidFill>
                  <a:cs typeface="Arial" panose="020B0604020202020204" pitchFamily="34" charset="0"/>
                </a:rPr>
                <a:t> </a:t>
              </a:r>
              <a:r>
                <a:rPr lang="en-US" altLang="zh-TW" dirty="0">
                  <a:solidFill>
                    <a:schemeClr val="accent1"/>
                  </a:solidFill>
                  <a:cs typeface="Arial" panose="020B0604020202020204" pitchFamily="34" charset="0"/>
                </a:rPr>
                <a:t>and</a:t>
              </a:r>
              <a:r>
                <a:rPr lang="zh-TW" altLang="en-US" dirty="0">
                  <a:solidFill>
                    <a:schemeClr val="accent1"/>
                  </a:solidFill>
                  <a:cs typeface="Arial" panose="020B0604020202020204" pitchFamily="34" charset="0"/>
                </a:rPr>
                <a:t> </a:t>
              </a:r>
              <a:r>
                <a:rPr lang="en-US" altLang="zh-TW" dirty="0">
                  <a:solidFill>
                    <a:schemeClr val="accent1"/>
                  </a:solidFill>
                  <a:cs typeface="Arial" panose="020B0604020202020204" pitchFamily="34" charset="0"/>
                </a:rPr>
                <a:t>profit</a:t>
              </a:r>
              <a:r>
                <a:rPr lang="zh-TW" altLang="en-US" dirty="0">
                  <a:solidFill>
                    <a:schemeClr val="accent1"/>
                  </a:solidFill>
                  <a:cs typeface="Arial" panose="020B0604020202020204" pitchFamily="34" charset="0"/>
                </a:rPr>
                <a:t> </a:t>
              </a:r>
              <a:r>
                <a:rPr lang="en-US" altLang="zh-TW" dirty="0">
                  <a:solidFill>
                    <a:schemeClr val="accent1"/>
                  </a:solidFill>
                  <a:cs typeface="Arial" panose="020B0604020202020204" pitchFamily="34" charset="0"/>
                </a:rPr>
                <a:t>by</a:t>
              </a:r>
              <a:r>
                <a:rPr lang="zh-TW" altLang="en-US" dirty="0">
                  <a:solidFill>
                    <a:schemeClr val="accent1"/>
                  </a:solidFill>
                  <a:cs typeface="Arial" panose="020B0604020202020204" pitchFamily="34" charset="0"/>
                </a:rPr>
                <a:t> </a:t>
              </a:r>
              <a:r>
                <a:rPr lang="en-US" altLang="zh-TW" dirty="0">
                  <a:solidFill>
                    <a:schemeClr val="accent1"/>
                  </a:solidFill>
                  <a:cs typeface="Arial" panose="020B0604020202020204" pitchFamily="34" charset="0"/>
                </a:rPr>
                <a:t>overbooking</a:t>
              </a:r>
              <a:r>
                <a:rPr lang="zh-TW" altLang="en-US" dirty="0">
                  <a:solidFill>
                    <a:schemeClr val="accent1"/>
                  </a:solidFill>
                  <a:cs typeface="Arial" panose="020B0604020202020204" pitchFamily="34" charset="0"/>
                </a:rPr>
                <a:t> </a:t>
              </a:r>
              <a:endParaRPr lang="en-US" dirty="0">
                <a:solidFill>
                  <a:schemeClr val="accent1"/>
                </a:solidFill>
                <a:cs typeface="Arial" panose="020B0604020202020204" pitchFamily="34" charset="0"/>
              </a:endParaRPr>
            </a:p>
            <a:p>
              <a:pPr marL="285750" indent="-285750">
                <a:lnSpc>
                  <a:spcPts val="2560"/>
                </a:lnSpc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accent1"/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6422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BADEC9FC-48C5-2E46-B061-1686139CB94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0685985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6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ADEC9FC-48C5-2E46-B061-1686139CB9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D079D97-00C9-1D4C-85CF-709813FBE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altLang="zh-TW" dirty="0">
                <a:solidFill>
                  <a:srgbClr val="978B82"/>
                </a:solidFill>
              </a:rPr>
              <a:t>Data</a:t>
            </a:r>
            <a:r>
              <a:rPr lang="zh-TW" altLang="en-US" dirty="0">
                <a:solidFill>
                  <a:srgbClr val="978B82"/>
                </a:solidFill>
              </a:rPr>
              <a:t> </a:t>
            </a:r>
            <a:r>
              <a:rPr lang="en-US" altLang="zh-TW" dirty="0">
                <a:solidFill>
                  <a:srgbClr val="978B82"/>
                </a:solidFill>
              </a:rPr>
              <a:t>Understanding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8BC36C-79DE-E746-B193-C490AFF3D174}"/>
              </a:ext>
            </a:extLst>
          </p:cNvPr>
          <p:cNvSpPr txBox="1"/>
          <p:nvPr/>
        </p:nvSpPr>
        <p:spPr>
          <a:xfrm>
            <a:off x="787742" y="1573597"/>
            <a:ext cx="93077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chemeClr val="tx1"/>
                </a:solidFill>
                <a:cs typeface="Arial" panose="020B0604020202020204" pitchFamily="34" charset="0"/>
              </a:rPr>
              <a:t>The</a:t>
            </a:r>
            <a:r>
              <a:rPr lang="zh-TW" altLang="en-US" sz="18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zh-TW" dirty="0">
                <a:cs typeface="Arial" panose="020B0604020202020204" pitchFamily="34" charset="0"/>
              </a:rPr>
              <a:t>d</a:t>
            </a:r>
            <a:r>
              <a:rPr lang="en-US" sz="1800" dirty="0">
                <a:solidFill>
                  <a:schemeClr val="tx1"/>
                </a:solidFill>
                <a:cs typeface="Arial" panose="020B0604020202020204" pitchFamily="34" charset="0"/>
              </a:rPr>
              <a:t>ataset contains hotel bookings from various countries between 2015 – 2017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44E06C-A8AE-0A47-99AC-BECE653ABF30}"/>
              </a:ext>
            </a:extLst>
          </p:cNvPr>
          <p:cNvSpPr txBox="1"/>
          <p:nvPr/>
        </p:nvSpPr>
        <p:spPr>
          <a:xfrm>
            <a:off x="812456" y="2253779"/>
            <a:ext cx="9974993" cy="2829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Features/Attributes</a:t>
            </a:r>
            <a:endParaRPr lang="en-US" dirty="0"/>
          </a:p>
          <a:p>
            <a:pPr marL="742950" lvl="1" indent="-285750" algn="just">
              <a:lnSpc>
                <a:spcPts val="2660"/>
              </a:lnSpc>
              <a:buFont typeface="Courier New" panose="02070309020205020404" pitchFamily="49" charset="0"/>
              <a:buChar char="o"/>
            </a:pPr>
            <a:r>
              <a:rPr lang="en-US" dirty="0">
                <a:cs typeface="Calibri"/>
              </a:rPr>
              <a:t>Demographics</a:t>
            </a:r>
            <a:r>
              <a:rPr lang="en-US" altLang="zh-TW" dirty="0">
                <a:cs typeface="Calibri"/>
              </a:rPr>
              <a:t>:</a:t>
            </a:r>
            <a:r>
              <a:rPr lang="zh-TW" altLang="en-US" dirty="0">
                <a:cs typeface="Calibri"/>
              </a:rPr>
              <a:t> </a:t>
            </a:r>
            <a:r>
              <a:rPr lang="en-US" dirty="0">
                <a:cs typeface="Calibri"/>
              </a:rPr>
              <a:t>country, customer type, adults, children, babies,</a:t>
            </a:r>
            <a:r>
              <a:rPr lang="en-US" altLang="zh-TW" b="1" dirty="0">
                <a:cs typeface="Calibri"/>
              </a:rPr>
              <a:t>…</a:t>
            </a:r>
            <a:r>
              <a:rPr lang="zh-TW" altLang="en-US" b="1" dirty="0">
                <a:cs typeface="Calibri"/>
              </a:rPr>
              <a:t> </a:t>
            </a:r>
            <a:endParaRPr lang="en-US" dirty="0">
              <a:ea typeface="Calibri"/>
              <a:cs typeface="Calibri"/>
            </a:endParaRPr>
          </a:p>
          <a:p>
            <a:pPr marL="742950" lvl="1" indent="-285750" algn="just">
              <a:lnSpc>
                <a:spcPts val="2660"/>
              </a:lnSpc>
              <a:buFont typeface="Courier New" panose="02070309020205020404" pitchFamily="49" charset="0"/>
              <a:buChar char="o"/>
            </a:pPr>
            <a:r>
              <a:rPr lang="en-US" dirty="0">
                <a:cs typeface="Calibri"/>
              </a:rPr>
              <a:t>Booking Information</a:t>
            </a:r>
            <a:r>
              <a:rPr lang="en-US" altLang="zh-TW" dirty="0">
                <a:cs typeface="Calibri"/>
              </a:rPr>
              <a:t>:</a:t>
            </a:r>
            <a:r>
              <a:rPr lang="zh-TW" altLang="en-US" dirty="0">
                <a:cs typeface="Calibri"/>
              </a:rPr>
              <a:t> </a:t>
            </a:r>
            <a:r>
              <a:rPr lang="en-US" dirty="0">
                <a:cs typeface="Calibri"/>
              </a:rPr>
              <a:t>lead time, arrival date week number, previous cancellations, previous bookings not canceled, booking changes, ADR</a:t>
            </a:r>
            <a:r>
              <a:rPr lang="en-US" altLang="zh-TW" dirty="0">
                <a:cs typeface="Calibri"/>
              </a:rPr>
              <a:t>(Average</a:t>
            </a:r>
            <a:r>
              <a:rPr lang="zh-TW" altLang="en-US" dirty="0">
                <a:cs typeface="Calibri"/>
              </a:rPr>
              <a:t> </a:t>
            </a:r>
            <a:r>
              <a:rPr lang="en-US" altLang="zh-TW" dirty="0">
                <a:cs typeface="Calibri"/>
              </a:rPr>
              <a:t>Daily</a:t>
            </a:r>
            <a:r>
              <a:rPr lang="zh-TW" altLang="en-US" dirty="0">
                <a:cs typeface="Calibri"/>
              </a:rPr>
              <a:t> </a:t>
            </a:r>
            <a:r>
              <a:rPr lang="en-US" altLang="zh-TW" dirty="0">
                <a:cs typeface="Calibri"/>
              </a:rPr>
              <a:t>Rate)</a:t>
            </a:r>
            <a:r>
              <a:rPr lang="en-US" dirty="0">
                <a:cs typeface="Calibri"/>
              </a:rPr>
              <a:t>,</a:t>
            </a:r>
            <a:r>
              <a:rPr lang="en-US" altLang="zh-TW" dirty="0">
                <a:cs typeface="Calibri"/>
              </a:rPr>
              <a:t>…</a:t>
            </a:r>
            <a:endParaRPr lang="en-US" dirty="0">
              <a:ea typeface="Calibri"/>
              <a:cs typeface="Calibri"/>
            </a:endParaRPr>
          </a:p>
          <a:p>
            <a:pPr marL="742950" lvl="1" indent="-285750" algn="just">
              <a:lnSpc>
                <a:spcPts val="2660"/>
              </a:lnSpc>
              <a:buFont typeface="Courier New" panose="02070309020205020404" pitchFamily="49" charset="0"/>
              <a:buChar char="o"/>
            </a:pPr>
            <a:r>
              <a:rPr lang="en-US" dirty="0">
                <a:cs typeface="Calibri"/>
              </a:rPr>
              <a:t>Services</a:t>
            </a:r>
            <a:r>
              <a:rPr lang="en-US" altLang="zh-TW" dirty="0">
                <a:cs typeface="Calibri"/>
              </a:rPr>
              <a:t>:</a:t>
            </a:r>
            <a:r>
              <a:rPr lang="zh-TW" altLang="en-US" dirty="0">
                <a:cs typeface="Calibri"/>
              </a:rPr>
              <a:t> </a:t>
            </a:r>
            <a:r>
              <a:rPr lang="en-US" dirty="0">
                <a:cs typeface="Calibri"/>
              </a:rPr>
              <a:t>meal, market segment, distribution channel, </a:t>
            </a:r>
            <a:r>
              <a:rPr lang="en-US" altLang="zh-TW" dirty="0">
                <a:cs typeface="Calibri"/>
              </a:rPr>
              <a:t>…</a:t>
            </a:r>
            <a:endParaRPr lang="en-US" dirty="0">
              <a:ea typeface="Calibri"/>
              <a:cs typeface="Calibri"/>
            </a:endParaRPr>
          </a:p>
          <a:p>
            <a:pPr marL="742950" lvl="1" indent="-285750" algn="just">
              <a:lnSpc>
                <a:spcPts val="2660"/>
              </a:lnSpc>
              <a:buFont typeface="Courier New" panose="02070309020205020404" pitchFamily="49" charset="0"/>
              <a:buChar char="o"/>
            </a:pPr>
            <a:r>
              <a:rPr lang="en-US" dirty="0">
                <a:cs typeface="Calibri"/>
              </a:rPr>
              <a:t>Hotel type</a:t>
            </a:r>
            <a:r>
              <a:rPr lang="en-US" altLang="zh-TW" dirty="0">
                <a:cs typeface="Calibri"/>
              </a:rPr>
              <a:t>:</a:t>
            </a:r>
            <a:r>
              <a:rPr lang="zh-TW" altLang="en-US" dirty="0">
                <a:cs typeface="Calibri"/>
              </a:rPr>
              <a:t> </a:t>
            </a:r>
            <a:r>
              <a:rPr lang="en-US" dirty="0">
                <a:cs typeface="Calibri"/>
              </a:rPr>
              <a:t>hotel</a:t>
            </a:r>
            <a:endParaRPr lang="en-US" dirty="0">
              <a:ea typeface="Calibri"/>
              <a:cs typeface="Calibri"/>
            </a:endParaRPr>
          </a:p>
          <a:p>
            <a:pPr marL="285750" indent="-285750" algn="just">
              <a:lnSpc>
                <a:spcPts val="266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Target</a:t>
            </a:r>
            <a:endParaRPr lang="en-US" dirty="0">
              <a:ea typeface="Calibri"/>
              <a:cs typeface="Calibri"/>
            </a:endParaRPr>
          </a:p>
          <a:p>
            <a:pPr marL="800100" lvl="1" indent="-342900" algn="just">
              <a:lnSpc>
                <a:spcPts val="2660"/>
              </a:lnSpc>
              <a:buFont typeface="Courier New" panose="02070309020205020404" pitchFamily="49" charset="0"/>
              <a:buChar char="o"/>
            </a:pPr>
            <a:r>
              <a:rPr lang="en-US" dirty="0" err="1">
                <a:cs typeface="Calibri"/>
              </a:rPr>
              <a:t>is_canceled</a:t>
            </a:r>
            <a:r>
              <a:rPr lang="en-US" dirty="0">
                <a:cs typeface="Calibri"/>
              </a:rPr>
              <a:t> (0/1)</a:t>
            </a:r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0689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A478D31B-4B10-2948-BA6B-4C78EE99EB3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4033235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0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478D31B-4B10-2948-BA6B-4C78EE99EB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71CA02C-B53F-F74C-9240-EEFA56C23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altLang="zh-TW" dirty="0"/>
              <a:t>Data</a:t>
            </a:r>
            <a:r>
              <a:rPr lang="zh-TW" altLang="en-US" dirty="0"/>
              <a:t> </a:t>
            </a:r>
            <a:r>
              <a:rPr lang="en-US" altLang="zh-TW" dirty="0"/>
              <a:t>Visualization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97BFD0-AB24-F04B-A643-AAFD9E7A089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20" y="1871594"/>
            <a:ext cx="5757185" cy="35599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83422B9-5699-C94F-A034-33416B14FD6C}"/>
              </a:ext>
            </a:extLst>
          </p:cNvPr>
          <p:cNvSpPr/>
          <p:nvPr/>
        </p:nvSpPr>
        <p:spPr>
          <a:xfrm>
            <a:off x="6898933" y="1781697"/>
            <a:ext cx="4123294" cy="34946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2560"/>
              </a:lnSpc>
              <a:buFont typeface="Arial" panose="020B0604020202020204" pitchFamily="34" charset="0"/>
              <a:buChar char="•"/>
            </a:pPr>
            <a:r>
              <a:rPr lang="en-US" altLang="zh-TW" sz="1700" dirty="0">
                <a:solidFill>
                  <a:schemeClr val="accent1"/>
                </a:solidFill>
                <a:cs typeface="Arial" panose="020B0604020202020204" pitchFamily="34" charset="0"/>
              </a:rPr>
              <a:t>M</a:t>
            </a:r>
            <a:r>
              <a:rPr lang="en-US" sz="1700" dirty="0">
                <a:solidFill>
                  <a:schemeClr val="accent1"/>
                </a:solidFill>
                <a:cs typeface="Arial" panose="020B0604020202020204" pitchFamily="34" charset="0"/>
              </a:rPr>
              <a:t>ore bookings in a city hotel when compared to the resort</a:t>
            </a:r>
            <a:r>
              <a:rPr lang="en-US" altLang="zh-TW" sz="1700" dirty="0">
                <a:solidFill>
                  <a:schemeClr val="accent1"/>
                </a:solidFill>
                <a:cs typeface="Arial" panose="020B0604020202020204" pitchFamily="34" charset="0"/>
              </a:rPr>
              <a:t>,</a:t>
            </a:r>
            <a:r>
              <a:rPr lang="zh-TW" altLang="en-US" sz="1700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altLang="zh-TW" sz="1700" dirty="0">
                <a:solidFill>
                  <a:schemeClr val="accent1"/>
                </a:solidFill>
                <a:cs typeface="Arial" panose="020B0604020202020204" pitchFamily="34" charset="0"/>
              </a:rPr>
              <a:t>cancellation</a:t>
            </a:r>
            <a:r>
              <a:rPr lang="zh-TW" altLang="en-US" sz="1700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altLang="zh-TW" sz="1700" dirty="0">
                <a:solidFill>
                  <a:schemeClr val="accent1"/>
                </a:solidFill>
                <a:cs typeface="Arial" panose="020B0604020202020204" pitchFamily="34" charset="0"/>
              </a:rPr>
              <a:t>percentage</a:t>
            </a:r>
            <a:r>
              <a:rPr lang="en-US" sz="1700" dirty="0">
                <a:solidFill>
                  <a:schemeClr val="accent1"/>
                </a:solidFill>
                <a:cs typeface="Arial" panose="020B0604020202020204" pitchFamily="34" charset="0"/>
              </a:rPr>
              <a:t> is</a:t>
            </a:r>
            <a:r>
              <a:rPr lang="zh-TW" altLang="en-US" sz="1700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altLang="zh-TW" sz="1700" dirty="0">
                <a:solidFill>
                  <a:schemeClr val="accent1"/>
                </a:solidFill>
                <a:cs typeface="Arial" panose="020B0604020202020204" pitchFamily="34" charset="0"/>
              </a:rPr>
              <a:t>also</a:t>
            </a:r>
            <a:r>
              <a:rPr lang="zh-TW" altLang="en-US" sz="1700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altLang="zh-TW" sz="1700" dirty="0">
                <a:solidFill>
                  <a:schemeClr val="accent1"/>
                </a:solidFill>
                <a:cs typeface="Arial" panose="020B0604020202020204" pitchFamily="34" charset="0"/>
              </a:rPr>
              <a:t>higher</a:t>
            </a:r>
            <a:r>
              <a:rPr lang="en-US" sz="1700" dirty="0">
                <a:solidFill>
                  <a:schemeClr val="accent1"/>
                </a:solidFill>
                <a:cs typeface="Arial" panose="020B0604020202020204" pitchFamily="34" charset="0"/>
              </a:rPr>
              <a:t>. </a:t>
            </a:r>
          </a:p>
          <a:p>
            <a:pPr marL="285750" indent="-285750">
              <a:lnSpc>
                <a:spcPts val="256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accent1"/>
                </a:solidFill>
                <a:cs typeface="Arial" panose="020B0604020202020204" pitchFamily="34" charset="0"/>
              </a:rPr>
              <a:t>Resort hotels</a:t>
            </a:r>
            <a:r>
              <a:rPr lang="en-US" altLang="zh-TW" sz="1700" dirty="0">
                <a:solidFill>
                  <a:schemeClr val="accent1"/>
                </a:solidFill>
                <a:cs typeface="Arial" panose="020B0604020202020204" pitchFamily="34" charset="0"/>
              </a:rPr>
              <a:t>:</a:t>
            </a:r>
            <a:r>
              <a:rPr lang="zh-TW" altLang="en-US" sz="1700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sz="1700" dirty="0">
                <a:solidFill>
                  <a:schemeClr val="accent1"/>
                </a:solidFill>
                <a:cs typeface="Arial" panose="020B0604020202020204" pitchFamily="34" charset="0"/>
              </a:rPr>
              <a:t> customers usually planned in advanced for traveling purpose and has lower possibilities to cancel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3390A0-CD78-7346-8CC3-C511296164B7}"/>
              </a:ext>
            </a:extLst>
          </p:cNvPr>
          <p:cNvSpPr txBox="1"/>
          <p:nvPr/>
        </p:nvSpPr>
        <p:spPr>
          <a:xfrm>
            <a:off x="864972" y="1816443"/>
            <a:ext cx="5066271" cy="284205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pPr algn="r"/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Booking</a:t>
            </a:r>
            <a:r>
              <a:rPr lang="zh-TW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count</a:t>
            </a:r>
            <a:r>
              <a:rPr lang="zh-TW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TW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cancellation</a:t>
            </a:r>
            <a:r>
              <a:rPr lang="zh-TW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percentage</a:t>
            </a:r>
            <a:r>
              <a:rPr lang="zh-TW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zh-TW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Hotel</a:t>
            </a:r>
            <a:r>
              <a:rPr lang="zh-TW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03BDAC-0AFE-824C-8F37-15483F389F18}"/>
              </a:ext>
            </a:extLst>
          </p:cNvPr>
          <p:cNvSpPr txBox="1"/>
          <p:nvPr/>
        </p:nvSpPr>
        <p:spPr>
          <a:xfrm rot="16200000">
            <a:off x="-1565190" y="5144528"/>
            <a:ext cx="5066271" cy="284205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pPr algn="r"/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Count</a:t>
            </a:r>
            <a:r>
              <a:rPr lang="zh-TW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TW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Hotel</a:t>
            </a:r>
            <a:r>
              <a:rPr lang="zh-TW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Bookings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863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A478D31B-4B10-2948-BA6B-4C78EE99EB3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4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478D31B-4B10-2948-BA6B-4C78EE99EB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71CA02C-B53F-F74C-9240-EEFA56C23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altLang="zh-TW" dirty="0"/>
              <a:t>Data</a:t>
            </a:r>
            <a:r>
              <a:rPr lang="zh-TW" altLang="en-US" dirty="0"/>
              <a:t> </a:t>
            </a:r>
            <a:r>
              <a:rPr lang="en-US" altLang="zh-TW" dirty="0"/>
              <a:t>Visualization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3422B9-5699-C94F-A034-33416B14FD6C}"/>
              </a:ext>
            </a:extLst>
          </p:cNvPr>
          <p:cNvSpPr/>
          <p:nvPr/>
        </p:nvSpPr>
        <p:spPr>
          <a:xfrm>
            <a:off x="6898933" y="1781697"/>
            <a:ext cx="4123294" cy="34946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2560"/>
              </a:lnSpc>
              <a:buFont typeface="Arial" panose="020B0604020202020204" pitchFamily="34" charset="0"/>
              <a:buChar char="•"/>
            </a:pPr>
            <a:r>
              <a:rPr lang="en-US" altLang="zh-TW" sz="1700" dirty="0">
                <a:solidFill>
                  <a:schemeClr val="accent1"/>
                </a:solidFill>
                <a:cs typeface="Arial" panose="020B0604020202020204" pitchFamily="34" charset="0"/>
              </a:rPr>
              <a:t>Repeated guests are less likely to cancel the bookings. This might be because the customers are loyal, or they might be frequent visitors for work purposes</a:t>
            </a:r>
            <a:endParaRPr lang="en-US" sz="1700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pic>
        <p:nvPicPr>
          <p:cNvPr id="9" name="Picture 8" descr="A graph with blue bars&#10;&#10;Description automatically generated">
            <a:extLst>
              <a:ext uri="{FF2B5EF4-FFF2-40B4-BE49-F238E27FC236}">
                <a16:creationId xmlns:a16="http://schemas.microsoft.com/office/drawing/2014/main" id="{89E8709F-CD70-9543-8919-A44304E00B0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63" y="1809277"/>
            <a:ext cx="5676031" cy="351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146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A478D31B-4B10-2948-BA6B-4C78EE99EB3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8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478D31B-4B10-2948-BA6B-4C78EE99EB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71CA02C-B53F-F74C-9240-EEFA56C23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altLang="zh-TW" dirty="0"/>
              <a:t>Data</a:t>
            </a:r>
            <a:r>
              <a:rPr lang="zh-TW" altLang="en-US" dirty="0"/>
              <a:t> </a:t>
            </a:r>
            <a:r>
              <a:rPr lang="en-US" altLang="zh-TW" dirty="0"/>
              <a:t>Visualization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3422B9-5699-C94F-A034-33416B14FD6C}"/>
              </a:ext>
            </a:extLst>
          </p:cNvPr>
          <p:cNvSpPr/>
          <p:nvPr/>
        </p:nvSpPr>
        <p:spPr>
          <a:xfrm>
            <a:off x="6898933" y="1781697"/>
            <a:ext cx="4123294" cy="34946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ts val="2560"/>
              </a:lnSpc>
              <a:buFont typeface="Arial" panose="020B0604020202020204" pitchFamily="34" charset="0"/>
              <a:buChar char="•"/>
            </a:pPr>
            <a:r>
              <a:rPr lang="en-US" altLang="zh-TW" sz="1700" dirty="0">
                <a:solidFill>
                  <a:schemeClr val="accent1"/>
                </a:solidFill>
                <a:cs typeface="Arial" panose="020B0604020202020204" pitchFamily="34" charset="0"/>
              </a:rPr>
              <a:t>Hotel’s</a:t>
            </a:r>
            <a:r>
              <a:rPr lang="zh-TW" altLang="en-US" sz="1700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altLang="zh-TW" sz="1700" dirty="0">
                <a:solidFill>
                  <a:schemeClr val="accent1"/>
                </a:solidFill>
                <a:cs typeface="Arial" panose="020B0604020202020204" pitchFamily="34" charset="0"/>
              </a:rPr>
              <a:t>average</a:t>
            </a:r>
            <a:r>
              <a:rPr lang="zh-TW" altLang="en-US" sz="1700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altLang="zh-TW" sz="1700" dirty="0">
                <a:solidFill>
                  <a:schemeClr val="accent1"/>
                </a:solidFill>
                <a:cs typeface="Arial" panose="020B0604020202020204" pitchFamily="34" charset="0"/>
              </a:rPr>
              <a:t>daily</a:t>
            </a:r>
            <a:r>
              <a:rPr lang="zh-TW" altLang="en-US" sz="1700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altLang="zh-TW" sz="1700" dirty="0">
                <a:solidFill>
                  <a:schemeClr val="accent1"/>
                </a:solidFill>
                <a:cs typeface="Arial" panose="020B0604020202020204" pitchFamily="34" charset="0"/>
              </a:rPr>
              <a:t>rate</a:t>
            </a:r>
            <a:r>
              <a:rPr lang="zh-TW" altLang="en-US" sz="1700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altLang="zh-TW" sz="1700" dirty="0">
                <a:solidFill>
                  <a:schemeClr val="accent1"/>
                </a:solidFill>
                <a:cs typeface="Arial" panose="020B0604020202020204" pitchFamily="34" charset="0"/>
              </a:rPr>
              <a:t>didn’t significantly affect the cancellation action. </a:t>
            </a:r>
            <a:endParaRPr lang="en-US" sz="1700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pic>
        <p:nvPicPr>
          <p:cNvPr id="6" name="Picture 5" descr="A graph showing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FF7F72D7-21FB-2B4E-A4A6-94C49B59AD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478" y="2013654"/>
            <a:ext cx="5510959" cy="299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027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466E710D-DAAF-2D4D-B2B1-E13BED9263A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52601737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2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66E710D-DAAF-2D4D-B2B1-E13BED926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4258CBA-2F5F-0349-BEEE-F4AFDEC36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 err="1"/>
              <a:t>Modeling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3D05AA6-57A2-5641-BF54-228362371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sz="2000" dirty="0">
                <a:solidFill>
                  <a:schemeClr val="tx1"/>
                </a:solidFill>
                <a:latin typeface="+mn-lt"/>
              </a:rPr>
              <a:t>Binary</a:t>
            </a:r>
            <a:r>
              <a:rPr lang="zh-TW" altLang="en-US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+mn-lt"/>
              </a:rPr>
              <a:t>prediction:</a:t>
            </a:r>
            <a:r>
              <a:rPr lang="zh-TW" altLang="en-US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+mn-lt"/>
              </a:rPr>
              <a:t>Utilize</a:t>
            </a:r>
            <a:r>
              <a:rPr lang="en-GB" sz="2000" dirty="0">
                <a:solidFill>
                  <a:schemeClr val="tx1"/>
                </a:solidFill>
                <a:latin typeface="+mn-lt"/>
              </a:rPr>
              <a:t> supervised learning models </a:t>
            </a:r>
            <a:r>
              <a:rPr lang="en-US" altLang="zh-TW" sz="2000" dirty="0">
                <a:solidFill>
                  <a:schemeClr val="tx1"/>
                </a:solidFill>
                <a:latin typeface="+mn-lt"/>
              </a:rPr>
              <a:t>for</a:t>
            </a:r>
            <a:r>
              <a:rPr lang="zh-TW" altLang="en-US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+mn-lt"/>
              </a:rPr>
              <a:t>classification</a:t>
            </a:r>
            <a:r>
              <a:rPr lang="zh-TW" altLang="en-US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+mn-lt"/>
              </a:rPr>
              <a:t>purpose</a:t>
            </a:r>
            <a:endParaRPr lang="en-GB" altLang="zh-TW" sz="2000" dirty="0">
              <a:solidFill>
                <a:schemeClr val="tx1"/>
              </a:solidFill>
              <a:latin typeface="+mn-lt"/>
            </a:endParaRPr>
          </a:p>
          <a:p>
            <a:r>
              <a:rPr lang="en-US" altLang="zh-TW" sz="2000" dirty="0">
                <a:solidFill>
                  <a:schemeClr val="tx1"/>
                </a:solidFill>
                <a:latin typeface="+mn-lt"/>
              </a:rPr>
              <a:t>Cross-validation:</a:t>
            </a:r>
            <a:r>
              <a:rPr lang="zh-TW" altLang="en-US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2000" dirty="0">
                <a:solidFill>
                  <a:schemeClr val="tx1"/>
                </a:solidFill>
                <a:latin typeface="+mn-lt"/>
              </a:rPr>
              <a:t>K-fold cross-validation</a:t>
            </a:r>
          </a:p>
          <a:p>
            <a:r>
              <a:rPr lang="en-GB" sz="2000" dirty="0">
                <a:solidFill>
                  <a:schemeClr val="tx1"/>
                </a:solidFill>
                <a:latin typeface="+mn-lt"/>
              </a:rPr>
              <a:t>The performance metrics</a:t>
            </a:r>
            <a:r>
              <a:rPr lang="en-US" altLang="zh-TW" sz="2000" dirty="0">
                <a:solidFill>
                  <a:schemeClr val="tx1"/>
                </a:solidFill>
                <a:latin typeface="+mn-lt"/>
              </a:rPr>
              <a:t>:</a:t>
            </a:r>
            <a:r>
              <a:rPr lang="zh-TW" altLang="en-US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2000" dirty="0">
                <a:solidFill>
                  <a:schemeClr val="tx1"/>
                </a:solidFill>
                <a:latin typeface="+mn-lt"/>
              </a:rPr>
              <a:t> OOS Accuracy</a:t>
            </a:r>
          </a:p>
          <a:p>
            <a:pPr marL="0" indent="0">
              <a:buNone/>
            </a:pPr>
            <a:endParaRPr lang="en-GB" sz="2000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en-GB" sz="2000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en-GB" sz="2000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en-GB" sz="2000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en-GB" sz="2000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en-GB" sz="2000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en-GB" sz="2000" dirty="0">
              <a:solidFill>
                <a:schemeClr val="tx1"/>
              </a:solidFill>
              <a:latin typeface="+mn-lt"/>
            </a:endParaRPr>
          </a:p>
          <a:p>
            <a:r>
              <a:rPr lang="en-US" altLang="zh-TW" sz="2000" dirty="0">
                <a:solidFill>
                  <a:schemeClr val="tx1"/>
                </a:solidFill>
                <a:latin typeface="+mn-lt"/>
              </a:rPr>
              <a:t>Prediction</a:t>
            </a:r>
            <a:r>
              <a:rPr lang="zh-TW" altLang="en-US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+mn-lt"/>
              </a:rPr>
              <a:t>Result:</a:t>
            </a:r>
            <a:r>
              <a:rPr lang="zh-TW" altLang="en-US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TW" sz="2000" dirty="0">
                <a:solidFill>
                  <a:schemeClr val="tx1"/>
                </a:solidFill>
                <a:latin typeface="+mn-lt"/>
              </a:rPr>
              <a:t>84.378%</a:t>
            </a:r>
            <a:endParaRPr lang="en-GB" sz="2000" dirty="0">
              <a:solidFill>
                <a:schemeClr val="tx1"/>
              </a:solidFill>
              <a:latin typeface="+mn-lt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B70B8B3-CC0F-774F-BE0D-C9A8818E60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465903"/>
              </p:ext>
            </p:extLst>
          </p:nvPr>
        </p:nvGraphicFramePr>
        <p:xfrm>
          <a:off x="3326193" y="3041430"/>
          <a:ext cx="5505450" cy="2220640"/>
        </p:xfrm>
        <a:graphic>
          <a:graphicData uri="http://schemas.openxmlformats.org/drawingml/2006/table">
            <a:tbl>
              <a:tblPr firstRow="1" firstCol="1" bandRow="1"/>
              <a:tblGrid>
                <a:gridCol w="2820458">
                  <a:extLst>
                    <a:ext uri="{9D8B030D-6E8A-4147-A177-3AD203B41FA5}">
                      <a16:colId xmlns:a16="http://schemas.microsoft.com/office/drawing/2014/main" val="3345454895"/>
                    </a:ext>
                  </a:extLst>
                </a:gridCol>
                <a:gridCol w="2684992">
                  <a:extLst>
                    <a:ext uri="{9D8B030D-6E8A-4147-A177-3AD203B41FA5}">
                      <a16:colId xmlns:a16="http://schemas.microsoft.com/office/drawing/2014/main" val="3042837333"/>
                    </a:ext>
                  </a:extLst>
                </a:gridCol>
              </a:tblGrid>
              <a:tr h="44412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Model</a:t>
                      </a:r>
                      <a:endParaRPr lang="en-US" sz="1800" dirty="0">
                        <a:effectLst/>
                        <a:latin typeface="+mn-lt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8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OOS</a:t>
                      </a:r>
                      <a:r>
                        <a:rPr lang="zh-TW" altLang="en-US" sz="18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Accuracy</a:t>
                      </a:r>
                      <a:endParaRPr lang="en-US" sz="1800" dirty="0">
                        <a:effectLst/>
                        <a:latin typeface="+mn-lt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359314"/>
                  </a:ext>
                </a:extLst>
              </a:tr>
              <a:tr h="4441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Logistic Regression</a:t>
                      </a:r>
                      <a:endParaRPr lang="en-US" sz="1800">
                        <a:effectLst/>
                        <a:latin typeface="+mn-lt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81.43%</a:t>
                      </a:r>
                      <a:endParaRPr lang="en-US" sz="1800">
                        <a:effectLst/>
                        <a:latin typeface="+mn-lt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488888"/>
                  </a:ext>
                </a:extLst>
              </a:tr>
              <a:tr h="4441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SVM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82.84%</a:t>
                      </a:r>
                      <a:endParaRPr lang="en-US" sz="1800">
                        <a:effectLst/>
                        <a:latin typeface="+mn-lt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8105146"/>
                  </a:ext>
                </a:extLst>
              </a:tr>
              <a:tr h="4441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Classification Tree</a:t>
                      </a:r>
                      <a:endParaRPr lang="en-US" sz="1800">
                        <a:effectLst/>
                        <a:latin typeface="+mn-lt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80.30%</a:t>
                      </a:r>
                      <a:endParaRPr lang="en-US" sz="1800">
                        <a:effectLst/>
                        <a:latin typeface="+mn-lt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138916"/>
                  </a:ext>
                </a:extLst>
              </a:tr>
              <a:tr h="4441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highlight>
                            <a:srgbClr val="FFFF00"/>
                          </a:highlight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XGBoost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highlight>
                            <a:srgbClr val="FFFF00"/>
                          </a:highlight>
                          <a:latin typeface="+mn-lt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a:t>84.09%</a:t>
                      </a:r>
                      <a:endParaRPr lang="en-US" sz="1800" dirty="0">
                        <a:effectLst/>
                        <a:highlight>
                          <a:srgbClr val="FFFF00"/>
                        </a:highlight>
                        <a:latin typeface="+mn-lt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713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9997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466E710D-DAAF-2D4D-B2B1-E13BED9263A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55119945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6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66E710D-DAAF-2D4D-B2B1-E13BED9263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4258CBA-2F5F-0349-BEEE-F4AFDEC36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K-means Clustering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38DA34A-55F0-F24E-AD75-78F8E06508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414476"/>
              </p:ext>
            </p:extLst>
          </p:nvPr>
        </p:nvGraphicFramePr>
        <p:xfrm>
          <a:off x="724112" y="2100336"/>
          <a:ext cx="10678994" cy="2377535"/>
        </p:xfrm>
        <a:graphic>
          <a:graphicData uri="http://schemas.openxmlformats.org/drawingml/2006/table">
            <a:tbl>
              <a:tblPr firstRow="1" firstCol="1" bandRow="1"/>
              <a:tblGrid>
                <a:gridCol w="325773">
                  <a:extLst>
                    <a:ext uri="{9D8B030D-6E8A-4147-A177-3AD203B41FA5}">
                      <a16:colId xmlns:a16="http://schemas.microsoft.com/office/drawing/2014/main" val="371529083"/>
                    </a:ext>
                  </a:extLst>
                </a:gridCol>
                <a:gridCol w="1287848">
                  <a:extLst>
                    <a:ext uri="{9D8B030D-6E8A-4147-A177-3AD203B41FA5}">
                      <a16:colId xmlns:a16="http://schemas.microsoft.com/office/drawing/2014/main" val="4275520004"/>
                    </a:ext>
                  </a:extLst>
                </a:gridCol>
                <a:gridCol w="1306518">
                  <a:extLst>
                    <a:ext uri="{9D8B030D-6E8A-4147-A177-3AD203B41FA5}">
                      <a16:colId xmlns:a16="http://schemas.microsoft.com/office/drawing/2014/main" val="2856086338"/>
                    </a:ext>
                  </a:extLst>
                </a:gridCol>
                <a:gridCol w="2040565">
                  <a:extLst>
                    <a:ext uri="{9D8B030D-6E8A-4147-A177-3AD203B41FA5}">
                      <a16:colId xmlns:a16="http://schemas.microsoft.com/office/drawing/2014/main" val="3595312649"/>
                    </a:ext>
                  </a:extLst>
                </a:gridCol>
                <a:gridCol w="928794">
                  <a:extLst>
                    <a:ext uri="{9D8B030D-6E8A-4147-A177-3AD203B41FA5}">
                      <a16:colId xmlns:a16="http://schemas.microsoft.com/office/drawing/2014/main" val="490889694"/>
                    </a:ext>
                  </a:extLst>
                </a:gridCol>
                <a:gridCol w="1103210">
                  <a:extLst>
                    <a:ext uri="{9D8B030D-6E8A-4147-A177-3AD203B41FA5}">
                      <a16:colId xmlns:a16="http://schemas.microsoft.com/office/drawing/2014/main" val="869088366"/>
                    </a:ext>
                  </a:extLst>
                </a:gridCol>
                <a:gridCol w="985507">
                  <a:extLst>
                    <a:ext uri="{9D8B030D-6E8A-4147-A177-3AD203B41FA5}">
                      <a16:colId xmlns:a16="http://schemas.microsoft.com/office/drawing/2014/main" val="3829143064"/>
                    </a:ext>
                  </a:extLst>
                </a:gridCol>
                <a:gridCol w="1382967">
                  <a:extLst>
                    <a:ext uri="{9D8B030D-6E8A-4147-A177-3AD203B41FA5}">
                      <a16:colId xmlns:a16="http://schemas.microsoft.com/office/drawing/2014/main" val="1380236089"/>
                    </a:ext>
                  </a:extLst>
                </a:gridCol>
                <a:gridCol w="1317812">
                  <a:extLst>
                    <a:ext uri="{9D8B030D-6E8A-4147-A177-3AD203B41FA5}">
                      <a16:colId xmlns:a16="http://schemas.microsoft.com/office/drawing/2014/main" val="351979189"/>
                    </a:ext>
                  </a:extLst>
                </a:gridCol>
              </a:tblGrid>
              <a:tr h="6992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+mn-lt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is_</a:t>
                      </a:r>
                      <a:endParaRPr lang="en-US" sz="1400">
                        <a:effectLst/>
                        <a:latin typeface="+mn-lt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canceled</a:t>
                      </a:r>
                      <a:endParaRPr lang="en-US" sz="1400">
                        <a:effectLst/>
                        <a:latin typeface="+mn-lt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lead_time</a:t>
                      </a:r>
                      <a:endParaRPr lang="en-US" sz="1400">
                        <a:effectLst/>
                        <a:latin typeface="+mn-lt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solidFill>
                            <a:srgbClr val="FFFFFF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arrival_date_day</a:t>
                      </a:r>
                      <a:endParaRPr lang="en-US" sz="1400" dirty="0">
                        <a:effectLst/>
                        <a:latin typeface="+mn-lt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_</a:t>
                      </a:r>
                      <a:r>
                        <a:rPr lang="en-US" sz="1400" b="1" dirty="0" err="1">
                          <a:solidFill>
                            <a:srgbClr val="FFFFFF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of_month</a:t>
                      </a:r>
                      <a:endParaRPr lang="en-US" sz="1400" dirty="0">
                        <a:effectLst/>
                        <a:latin typeface="+mn-lt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adults</a:t>
                      </a:r>
                      <a:endParaRPr lang="en-US" sz="1400">
                        <a:effectLst/>
                        <a:latin typeface="+mn-lt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children</a:t>
                      </a:r>
                      <a:endParaRPr lang="en-US" sz="1400">
                        <a:effectLst/>
                        <a:latin typeface="+mn-lt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babies</a:t>
                      </a:r>
                      <a:endParaRPr lang="en-US" sz="1400">
                        <a:effectLst/>
                        <a:latin typeface="+mn-lt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is_repeated_</a:t>
                      </a:r>
                      <a:endParaRPr lang="en-US" sz="1400">
                        <a:effectLst/>
                        <a:latin typeface="+mn-lt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guest</a:t>
                      </a:r>
                      <a:endParaRPr lang="en-US" sz="1400">
                        <a:effectLst/>
                        <a:latin typeface="+mn-lt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err="1">
                          <a:solidFill>
                            <a:srgbClr val="FFFFFF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adr</a:t>
                      </a:r>
                      <a:endParaRPr lang="en-US" sz="1400">
                        <a:effectLst/>
                        <a:latin typeface="+mn-lt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013326"/>
                  </a:ext>
                </a:extLst>
              </a:tr>
              <a:tr h="41956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400">
                        <a:effectLst/>
                        <a:latin typeface="+mn-lt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0.348</a:t>
                      </a:r>
                      <a:endParaRPr lang="en-US" sz="1400">
                        <a:effectLst/>
                        <a:latin typeface="+mn-lt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43.285</a:t>
                      </a:r>
                      <a:endParaRPr lang="en-US" sz="1400" dirty="0">
                        <a:effectLst/>
                        <a:latin typeface="+mn-lt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16.159</a:t>
                      </a:r>
                      <a:endParaRPr lang="en-US" sz="1400">
                        <a:effectLst/>
                        <a:latin typeface="+mn-lt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2.020</a:t>
                      </a:r>
                      <a:endParaRPr lang="en-US" sz="1400" dirty="0">
                        <a:effectLst/>
                        <a:highlight>
                          <a:srgbClr val="FFFF00"/>
                        </a:highlight>
                        <a:latin typeface="+mn-lt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0.278</a:t>
                      </a:r>
                      <a:endParaRPr lang="en-US" sz="1400" dirty="0">
                        <a:effectLst/>
                        <a:highlight>
                          <a:srgbClr val="FFFF00"/>
                        </a:highlight>
                        <a:latin typeface="+mn-lt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0.012</a:t>
                      </a:r>
                      <a:endParaRPr lang="en-US" sz="1400">
                        <a:effectLst/>
                        <a:latin typeface="+mn-lt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0.011</a:t>
                      </a:r>
                      <a:endParaRPr lang="en-US" sz="1400">
                        <a:effectLst/>
                        <a:latin typeface="+mn-lt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166.994</a:t>
                      </a:r>
                      <a:endParaRPr lang="en-US" sz="1400">
                        <a:effectLst/>
                        <a:latin typeface="+mn-lt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514211"/>
                  </a:ext>
                </a:extLst>
              </a:tr>
              <a:tr h="41956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400">
                        <a:effectLst/>
                        <a:latin typeface="+mn-lt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0.249</a:t>
                      </a:r>
                      <a:endParaRPr lang="en-US" sz="1400" dirty="0">
                        <a:effectLst/>
                        <a:highlight>
                          <a:srgbClr val="FFFF00"/>
                        </a:highlight>
                        <a:latin typeface="+mn-lt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31.320</a:t>
                      </a:r>
                      <a:endParaRPr lang="en-US" sz="1400">
                        <a:effectLst/>
                        <a:latin typeface="+mn-lt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15.562</a:t>
                      </a:r>
                      <a:endParaRPr lang="en-US" sz="1400">
                        <a:effectLst/>
                        <a:latin typeface="+mn-lt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1.718</a:t>
                      </a:r>
                      <a:endParaRPr lang="en-US" sz="1400">
                        <a:effectLst/>
                        <a:latin typeface="+mn-lt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0.043</a:t>
                      </a:r>
                      <a:endParaRPr lang="en-US" sz="1400">
                        <a:effectLst/>
                        <a:latin typeface="+mn-lt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0.007</a:t>
                      </a:r>
                      <a:endParaRPr lang="en-US" sz="1400">
                        <a:effectLst/>
                        <a:latin typeface="+mn-lt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0.0642</a:t>
                      </a:r>
                      <a:endParaRPr lang="en-US" sz="1400" dirty="0">
                        <a:effectLst/>
                        <a:highlight>
                          <a:srgbClr val="FFFF00"/>
                        </a:highlight>
                        <a:latin typeface="+mn-lt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75.273</a:t>
                      </a:r>
                      <a:endParaRPr lang="en-US" sz="1400" dirty="0">
                        <a:effectLst/>
                        <a:highlight>
                          <a:srgbClr val="FFFF00"/>
                        </a:highlight>
                        <a:latin typeface="+mn-lt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796438"/>
                  </a:ext>
                </a:extLst>
              </a:tr>
              <a:tr h="41956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400">
                        <a:effectLst/>
                        <a:latin typeface="+mn-lt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0.451</a:t>
                      </a:r>
                      <a:endParaRPr lang="en-US" sz="1400" dirty="0">
                        <a:effectLst/>
                        <a:highlight>
                          <a:srgbClr val="FFFF00"/>
                        </a:highlight>
                        <a:latin typeface="+mn-lt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160.728</a:t>
                      </a:r>
                      <a:endParaRPr lang="en-US" sz="1400" dirty="0">
                        <a:effectLst/>
                        <a:highlight>
                          <a:srgbClr val="FFFF00"/>
                        </a:highlight>
                        <a:latin typeface="+mn-lt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16.040</a:t>
                      </a:r>
                      <a:endParaRPr lang="en-US" sz="1400">
                        <a:effectLst/>
                        <a:latin typeface="+mn-lt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1.911</a:t>
                      </a:r>
                      <a:endParaRPr lang="en-US" sz="1400">
                        <a:effectLst/>
                        <a:latin typeface="+mn-lt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0.096</a:t>
                      </a:r>
                      <a:endParaRPr lang="en-US" sz="1400">
                        <a:effectLst/>
                        <a:latin typeface="+mn-lt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0.007</a:t>
                      </a:r>
                      <a:endParaRPr lang="en-US" sz="1400">
                        <a:effectLst/>
                        <a:latin typeface="+mn-lt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0.004</a:t>
                      </a:r>
                      <a:endParaRPr lang="en-US" sz="1400">
                        <a:effectLst/>
                        <a:latin typeface="+mn-lt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103.189</a:t>
                      </a:r>
                      <a:endParaRPr lang="en-US" sz="1400">
                        <a:effectLst/>
                        <a:latin typeface="+mn-lt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703345"/>
                  </a:ext>
                </a:extLst>
              </a:tr>
              <a:tr h="41956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400">
                        <a:effectLst/>
                        <a:latin typeface="+mn-lt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0.644</a:t>
                      </a:r>
                      <a:endParaRPr lang="en-US" sz="1400" dirty="0">
                        <a:effectLst/>
                        <a:highlight>
                          <a:srgbClr val="FFFF00"/>
                        </a:highlight>
                        <a:latin typeface="+mn-lt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326.526</a:t>
                      </a:r>
                      <a:endParaRPr lang="en-US" sz="1400" dirty="0">
                        <a:effectLst/>
                        <a:highlight>
                          <a:srgbClr val="FFFF00"/>
                        </a:highlight>
                        <a:latin typeface="+mn-lt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15.488</a:t>
                      </a:r>
                      <a:endParaRPr lang="en-US" sz="1400">
                        <a:effectLst/>
                        <a:latin typeface="+mn-lt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1.945</a:t>
                      </a:r>
                      <a:endParaRPr lang="en-US" sz="1400">
                        <a:effectLst/>
                        <a:latin typeface="+mn-lt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0.047</a:t>
                      </a:r>
                      <a:endParaRPr lang="en-US" sz="1400">
                        <a:effectLst/>
                        <a:latin typeface="+mn-lt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0.003</a:t>
                      </a:r>
                      <a:endParaRPr lang="en-US" sz="1400">
                        <a:effectLst/>
                        <a:latin typeface="+mn-lt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0.015</a:t>
                      </a:r>
                      <a:endParaRPr lang="en-US" sz="1400">
                        <a:effectLst/>
                        <a:latin typeface="+mn-lt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85.041</a:t>
                      </a:r>
                      <a:endParaRPr lang="en-US" sz="1400" dirty="0">
                        <a:effectLst/>
                        <a:latin typeface="+mn-lt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550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7470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A433033A-2D25-114B-8469-A4698201491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84475395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0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433033A-2D25-114B-8469-A469820149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03730" y="293577"/>
            <a:ext cx="10515600" cy="1325563"/>
          </a:xfrm>
        </p:spPr>
        <p:txBody>
          <a:bodyPr vert="horz"/>
          <a:lstStyle/>
          <a:p>
            <a:r>
              <a:rPr lang="en-US" altLang="zh-TW" dirty="0"/>
              <a:t>Deployment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EB4259-98D1-A34F-BEAC-228C3B1319D6}"/>
              </a:ext>
            </a:extLst>
          </p:cNvPr>
          <p:cNvSpPr txBox="1">
            <a:spLocks/>
          </p:cNvSpPr>
          <p:nvPr/>
        </p:nvSpPr>
        <p:spPr>
          <a:xfrm>
            <a:off x="530676" y="6176963"/>
            <a:ext cx="44056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13DD706-252C-A14A-8D07-E25E951FF1E1}" type="slidenum"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9</a:t>
            </a:fld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A2EF54-4844-D632-659F-0E75CA715FEA}"/>
              </a:ext>
            </a:extLst>
          </p:cNvPr>
          <p:cNvSpPr txBox="1"/>
          <p:nvPr/>
        </p:nvSpPr>
        <p:spPr>
          <a:xfrm>
            <a:off x="3268133" y="248920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r"/>
            <a:endParaRPr lang="en-US" sz="8800">
              <a:solidFill>
                <a:srgbClr val="1B8EBA"/>
              </a:solidFill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93E9C16-EE88-645D-4B81-ADFC56F2F91B}"/>
              </a:ext>
            </a:extLst>
          </p:cNvPr>
          <p:cNvSpPr/>
          <p:nvPr/>
        </p:nvSpPr>
        <p:spPr>
          <a:xfrm>
            <a:off x="635061" y="1300714"/>
            <a:ext cx="9663590" cy="4918659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2000" dirty="0">
              <a:solidFill>
                <a:schemeClr val="accent1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cs typeface="Arial" panose="020B0604020202020204" pitchFamily="34" charset="0"/>
              </a:rPr>
              <a:t>The results from the data mining should be used to predict</a:t>
            </a:r>
            <a:r>
              <a:rPr lang="zh-TW" altLang="en-US" sz="2000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altLang="zh-TW" sz="2000" dirty="0">
                <a:solidFill>
                  <a:schemeClr val="accent1"/>
                </a:solidFill>
                <a:cs typeface="Arial" panose="020B0604020202020204" pitchFamily="34" charset="0"/>
              </a:rPr>
              <a:t>whether</a:t>
            </a:r>
            <a:r>
              <a:rPr lang="zh-TW" altLang="en-US" sz="2000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altLang="zh-TW" sz="2000" dirty="0">
                <a:solidFill>
                  <a:schemeClr val="accent1"/>
                </a:solidFill>
                <a:cs typeface="Arial" panose="020B0604020202020204" pitchFamily="34" charset="0"/>
              </a:rPr>
              <a:t>the</a:t>
            </a:r>
            <a:r>
              <a:rPr lang="zh-TW" altLang="en-US" sz="2000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altLang="zh-TW" sz="2000" dirty="0">
                <a:solidFill>
                  <a:schemeClr val="accent1"/>
                </a:solidFill>
                <a:cs typeface="Arial" panose="020B0604020202020204" pitchFamily="34" charset="0"/>
              </a:rPr>
              <a:t>customer</a:t>
            </a:r>
            <a:r>
              <a:rPr lang="zh-TW" altLang="en-US" sz="2000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altLang="zh-TW" sz="2000" dirty="0">
                <a:solidFill>
                  <a:schemeClr val="accent1"/>
                </a:solidFill>
                <a:cs typeface="Arial" panose="020B0604020202020204" pitchFamily="34" charset="0"/>
              </a:rPr>
              <a:t>cancel</a:t>
            </a:r>
            <a:r>
              <a:rPr lang="zh-TW" altLang="en-US" sz="2000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altLang="zh-TW" sz="2000" dirty="0">
                <a:solidFill>
                  <a:schemeClr val="accent1"/>
                </a:solidFill>
                <a:cs typeface="Arial" panose="020B0604020202020204" pitchFamily="34" charset="0"/>
              </a:rPr>
              <a:t>the</a:t>
            </a:r>
            <a:r>
              <a:rPr lang="zh-TW" altLang="en-US" sz="2000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altLang="zh-TW" sz="2000" dirty="0">
                <a:solidFill>
                  <a:schemeClr val="accent1"/>
                </a:solidFill>
                <a:cs typeface="Arial" panose="020B0604020202020204" pitchFamily="34" charset="0"/>
              </a:rPr>
              <a:t>booking</a:t>
            </a:r>
            <a:r>
              <a:rPr lang="zh-TW" altLang="en-US" sz="2000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altLang="zh-TW" sz="2000" dirty="0">
                <a:solidFill>
                  <a:schemeClr val="accent1"/>
                </a:solidFill>
                <a:cs typeface="Arial" panose="020B0604020202020204" pitchFamily="34" charset="0"/>
              </a:rPr>
              <a:t>or</a:t>
            </a:r>
            <a:r>
              <a:rPr lang="zh-TW" altLang="en-US" sz="2000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altLang="zh-TW" sz="2000" dirty="0">
                <a:solidFill>
                  <a:schemeClr val="accent1"/>
                </a:solidFill>
                <a:cs typeface="Arial" panose="020B0604020202020204" pitchFamily="34" charset="0"/>
              </a:rPr>
              <a:t>not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1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cs typeface="Arial" panose="020B0604020202020204" pitchFamily="34" charset="0"/>
              </a:rPr>
              <a:t>By calculating the percentage of booking rate minus the cancellation, the hotels would be able to release certain percentage of rooms for overbooking</a:t>
            </a:r>
          </a:p>
          <a:p>
            <a:endParaRPr lang="en-US" sz="2000" dirty="0">
              <a:solidFill>
                <a:schemeClr val="accent1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cs typeface="Arial" panose="020B0604020202020204" pitchFamily="34" charset="0"/>
              </a:rPr>
              <a:t>Mitigate the risk of overbooking problems by setting conservative overbooking thresholds and partnering with other local hotels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000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9211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Duke 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154A4"/>
      </a:accent1>
      <a:accent2>
        <a:srgbClr val="FE495B"/>
      </a:accent2>
      <a:accent3>
        <a:srgbClr val="D2CCC1"/>
      </a:accent3>
      <a:accent4>
        <a:srgbClr val="009ADD"/>
      </a:accent4>
      <a:accent5>
        <a:srgbClr val="6AA2B8"/>
      </a:accent5>
      <a:accent6>
        <a:srgbClr val="978B82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algn="r">
          <a:defRPr sz="8800" dirty="0" smtClean="0">
            <a:solidFill>
              <a:srgbClr val="1B8EBA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403</Words>
  <Application>Microsoft Macintosh PowerPoint</Application>
  <PresentationFormat>Widescreen</PresentationFormat>
  <Paragraphs>106</Paragraphs>
  <Slides>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Courier New</vt:lpstr>
      <vt:lpstr>Georgia</vt:lpstr>
      <vt:lpstr>Wingdings</vt:lpstr>
      <vt:lpstr>Office Theme</vt:lpstr>
      <vt:lpstr>think-cell Slide</vt:lpstr>
      <vt:lpstr>Hotel Revenue Management Model</vt:lpstr>
      <vt:lpstr>Business Understanding</vt:lpstr>
      <vt:lpstr>Data Understanding</vt:lpstr>
      <vt:lpstr>Data Visualization</vt:lpstr>
      <vt:lpstr>Data Visualization</vt:lpstr>
      <vt:lpstr>Data Visualization</vt:lpstr>
      <vt:lpstr>Modeling</vt:lpstr>
      <vt:lpstr>K-means Clustering</vt:lpstr>
      <vt:lpstr>Deployment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Gruen</dc:creator>
  <cp:lastModifiedBy>abhishek reddy</cp:lastModifiedBy>
  <cp:revision>16</cp:revision>
  <dcterms:created xsi:type="dcterms:W3CDTF">2017-07-13T12:17:30Z</dcterms:created>
  <dcterms:modified xsi:type="dcterms:W3CDTF">2024-10-03T14:21:09Z</dcterms:modified>
</cp:coreProperties>
</file>